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0" r:id="rId2"/>
    <p:sldId id="317" r:id="rId3"/>
    <p:sldId id="318" r:id="rId4"/>
    <p:sldId id="323" r:id="rId5"/>
    <p:sldId id="324" r:id="rId6"/>
    <p:sldId id="326" r:id="rId7"/>
    <p:sldId id="304" r:id="rId8"/>
    <p:sldId id="322" r:id="rId9"/>
    <p:sldId id="325" r:id="rId10"/>
    <p:sldId id="327" r:id="rId11"/>
    <p:sldId id="328" r:id="rId12"/>
    <p:sldId id="329" r:id="rId13"/>
    <p:sldId id="330" r:id="rId14"/>
    <p:sldId id="331" r:id="rId15"/>
    <p:sldId id="310" r:id="rId16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0E53D-01CE-6F38-7BE9-651C5B28E380}" name="Autor" initials="Autor" userId="Auto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FE8"/>
    <a:srgbClr val="FBD5D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1D2E33-D78B-4781-AD15-BCFB991D5988}" v="11" dt="2023-06-07T21:56:00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36" autoAdjust="0"/>
    <p:restoredTop sz="86407" autoAdjust="0"/>
  </p:normalViewPr>
  <p:slideViewPr>
    <p:cSldViewPr snapToGrid="0">
      <p:cViewPr varScale="1">
        <p:scale>
          <a:sx n="79" d="100"/>
          <a:sy n="79" d="100"/>
        </p:scale>
        <p:origin x="109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B0B0537-2BF8-D583-F243-4055B43800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83C61BD-F3F1-0E2C-7806-8C5A02F074F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1"/>
            <a:ext cx="2946400" cy="4968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A46668A6-B6FA-14EB-BDD6-9DFA75D7429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79C96259-5A8D-BBF8-813E-92B433694A3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4F6C6E2-0915-4822-8F67-F6AE9893CD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7A287-A121-4D88-9182-52B1DC3D9C95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E7FC0-BB24-4145-889D-E6DFF0DCE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88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E7FC0-BB24-4145-889D-E6DFF0DCEA2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790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E7FC0-BB24-4145-889D-E6DFF0DCEA2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345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E7FC0-BB24-4145-889D-E6DFF0DCEA2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052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E7FC0-BB24-4145-889D-E6DFF0DCEA2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280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E7FC0-BB24-4145-889D-E6DFF0DCEA2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777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E7FC0-BB24-4145-889D-E6DFF0DCEA2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023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E7FC0-BB24-4145-889D-E6DFF0DCEA2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31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E7FC0-BB24-4145-889D-E6DFF0DCEA2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3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E7FC0-BB24-4145-889D-E6DFF0DCEA2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852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E7FC0-BB24-4145-889D-E6DFF0DCEA2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820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E7FC0-BB24-4145-889D-E6DFF0DCEA2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309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E7FC0-BB24-4145-889D-E6DFF0DCEA2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704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E7FC0-BB24-4145-889D-E6DFF0DCEA2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313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E7FC0-BB24-4145-889D-E6DFF0DCEA2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567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E7FC0-BB24-4145-889D-E6DFF0DCEA2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96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8E6EA-4947-2EB9-F084-E90442F61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DD7586-0BFD-7877-DB8F-C21E7E524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D0D3AA-6779-A361-2D9F-13B81AB455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7B9C3-34F9-45D5-BB87-FC6B4F47BC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068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418781-E11D-B966-AB33-6A70E3234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526DD2-B5AE-9435-3C1C-0BC9E6E786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3F5227-2A61-4434-B3AC-3D67422D8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5AFE1-E422-4955-B532-246AB60077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04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037895-A334-A680-D523-E5F9A3FE2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C21598-FB9A-DEEE-7421-56841F0AB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24AF5E-CB37-5A60-3DCE-E0093D0F2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EBC58-C7B3-4774-815E-FB04DAF588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8989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C519146-3C58-4D40-4117-792787636E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01F0C54-B6E8-358F-7193-57812F4E24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4A3D86C-F803-57D3-99D6-08BEAE18E5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D7A87-957B-4812-90AC-94E2FF5188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5596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DF50FE4-923F-1CBE-C625-AF2D1503E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3653873-466A-A839-AD4F-99BA9FB6B4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8A8114F-78F8-8065-AB9E-27AC1DF8F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21CFA-F9BF-4200-83EC-0699CA96EA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2796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3DB0E3-C083-DE31-82E3-51853641F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F70A80-1890-C4B1-2A34-5724B0108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03A9C9C-DF2A-85E2-2317-5C85282017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C3698-60AF-4F64-AABF-D99A3ABD08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577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147D2B-6676-8BD6-BFBC-F2A8985273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2BF71D-2DD3-3E42-A774-C98BD70D4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A5678A-EBB4-E36F-4CA2-859E06FC5F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70101-9AE0-40C8-BB65-659A38E0A7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541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23BB13-903E-9B79-6282-3216973A1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6E3376-B70D-A715-8689-D4A1707405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2285FE-02DC-77B9-215B-CDECA462E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B3ECC-714C-4EFD-9D81-659B1904A0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019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9BD37C-A5D9-E20E-17FA-EA7DB7594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9E32F0-1B33-0523-8CF4-3DFB4582A0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3EF169-E712-B5E2-367F-F2BFB0473B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EBBD3-F27B-4D18-87FC-E6867BEF3F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306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6B2068-C6A1-8228-49C0-D57C5DC1AF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61F2E1-FE18-BE0C-BC8E-FA43F217E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73263F-7CED-8F7A-6015-A815D67AC0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ECCF0-9B00-4233-984C-113460E690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058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1C35AD-45CB-C54E-1D3F-F715D91285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3682F1-4BEC-D8BE-390D-AD55F1AC79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6EF47F-80EE-81EC-79ED-7AF160DA5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A2CE5-67F7-475A-A385-4F59504DF3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287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EAD417-FD66-C71B-BC2F-D35E8EB1F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65B47F-75FE-7395-AD5F-266613EA88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DC032A-576E-12A8-981A-122BC237C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9E417-0B6F-4B07-A73A-281952D7B3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484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0C382E3-F10C-128E-85C9-427A28F250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C22C895-BD81-46C4-7460-A3AF5C602E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5823C7-AFE0-5F6F-73B0-3547721CE8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85786-BF36-455E-A4F2-C74A5585EA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505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76D81-93BB-4A2F-9916-1259BE088C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7E6236-01A7-856D-76FF-A8B8AC9820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20526D-E873-1871-70C9-C38F29DD7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3945E-CC88-4790-B82C-6A3D37D2279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23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5774AA-4001-CACF-E2A5-15ED5BE851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1DC06D-FE8E-757B-9E1A-AF8694924A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188A98-275A-8304-C3F3-9875F1EAC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6F67D-232E-4785-916D-30D628EDE6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707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3EAF234-F5D3-5BD0-22A6-3F0BA9472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054B4C-A416-DE2D-81E5-E8190A11F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A2EF911-7663-F452-B5A3-DF32EAD220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C0FCD0-07D8-C924-BBA9-B15C682904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C06CE3-AEB3-2106-BD1F-55239FFEBF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6BEF7C8-A9D0-4546-B126-34C333440D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0DEA618-8B7F-B4EF-7CCA-5DF8C2CEF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476250"/>
            <a:ext cx="7488237" cy="3735388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242424"/>
                </a:solidFill>
              </a:rPr>
              <a:t>Nový LHP pro ŠLP „Masarykův les“ Křtiny 2023-2032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704CCDF-08AD-D048-CF0B-8563AB0B4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992" y="5229200"/>
            <a:ext cx="4823941" cy="142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242424"/>
                </a:solidFill>
              </a:rPr>
              <a:t>Michal Kneifl a Jan Kadavý</a:t>
            </a:r>
          </a:p>
          <a:p>
            <a:pPr eaLnBrk="1" hangingPunct="1"/>
            <a:r>
              <a:rPr lang="cs-CZ" altLang="cs-CZ" sz="2000" b="1">
                <a:solidFill>
                  <a:srgbClr val="242424"/>
                </a:solidFill>
              </a:rPr>
              <a:t>LDF MENDELU Brno</a:t>
            </a:r>
            <a:endParaRPr lang="cs-CZ" altLang="cs-CZ"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71DD43-7C53-691D-9972-187AF6AD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68" y="274638"/>
            <a:ext cx="7986532" cy="1143000"/>
          </a:xfrm>
        </p:spPr>
        <p:txBody>
          <a:bodyPr/>
          <a:lstStyle/>
          <a:p>
            <a:r>
              <a:rPr lang="cs-CZ" sz="4000" dirty="0"/>
              <a:t>Tvorba hospodářských souborů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2416E71-9269-D223-DCF8-1ECEDE812039}"/>
              </a:ext>
            </a:extLst>
          </p:cNvPr>
          <p:cNvSpPr txBox="1"/>
          <p:nvPr/>
        </p:nvSpPr>
        <p:spPr>
          <a:xfrm>
            <a:off x="1585731" y="1417638"/>
            <a:ext cx="71300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Systém HS vytvořen dle </a:t>
            </a:r>
            <a:r>
              <a:rPr lang="cs-CZ" sz="2800" dirty="0" err="1"/>
              <a:t>vyhl</a:t>
            </a:r>
            <a:r>
              <a:rPr lang="cs-CZ" sz="2800" dirty="0"/>
              <a:t>. 298/2018 Sb. bez ohledu na metodu zařízení plošně pro všechny části ŠLP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Všechny HS obsahují základní hospodářská doporučení standardní pro metodu věkových tříd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A3FB66-319E-9FBA-6197-1F66DD921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6446"/>
            <a:ext cx="9144000" cy="578155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41BDF8C-B21A-BF41-5659-4DAC05338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6446"/>
            <a:ext cx="9144000" cy="578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9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E186A-19BB-DC98-42EA-3B07DDB0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005" y="0"/>
            <a:ext cx="7592995" cy="716927"/>
          </a:xfrm>
        </p:spPr>
        <p:txBody>
          <a:bodyPr/>
          <a:lstStyle/>
          <a:p>
            <a:r>
              <a:rPr lang="cs-CZ" sz="4000" dirty="0"/>
              <a:t>Rámcové směrnice hospodaření</a:t>
            </a:r>
          </a:p>
        </p:txBody>
      </p:sp>
      <p:graphicFrame>
        <p:nvGraphicFramePr>
          <p:cNvPr id="17" name="Tabulka 7">
            <a:extLst>
              <a:ext uri="{FF2B5EF4-FFF2-40B4-BE49-F238E27FC236}">
                <a16:creationId xmlns:a16="http://schemas.microsoft.com/office/drawing/2014/main" id="{87DEDDDB-F5E9-6F88-E95B-007A48BA6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903396"/>
              </p:ext>
            </p:extLst>
          </p:nvPr>
        </p:nvGraphicFramePr>
        <p:xfrm>
          <a:off x="2042160" y="1161956"/>
          <a:ext cx="7101840" cy="3779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35236">
                  <a:extLst>
                    <a:ext uri="{9D8B030D-6E8A-4147-A177-3AD203B41FA5}">
                      <a16:colId xmlns:a16="http://schemas.microsoft.com/office/drawing/2014/main" val="1178794423"/>
                    </a:ext>
                  </a:extLst>
                </a:gridCol>
                <a:gridCol w="3566604">
                  <a:extLst>
                    <a:ext uri="{9D8B030D-6E8A-4147-A177-3AD203B41FA5}">
                      <a16:colId xmlns:a16="http://schemas.microsoft.com/office/drawing/2014/main" val="4004244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RSH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179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Metoda věkových tříd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solidFill>
                            <a:srgbClr val="00B050"/>
                          </a:solidFill>
                        </a:rPr>
                        <a:t>Metoda PSI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426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Rámcové směrnice pro tzv. „typy hospodářství“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470179"/>
                  </a:ext>
                </a:extLst>
              </a:tr>
              <a:tr h="385064">
                <a:tc>
                  <a:txBody>
                    <a:bodyPr/>
                    <a:lstStyle/>
                    <a:p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rgbClr val="00B050"/>
                          </a:solidFill>
                        </a:rPr>
                        <a:t>Rámcové směrnice pro tzv. „hospodářské skupiny“</a:t>
                      </a:r>
                    </a:p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918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82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3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102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53194"/>
                  </a:ext>
                </a:extLst>
              </a:tr>
            </a:tbl>
          </a:graphicData>
        </a:graphic>
      </p:graphicFrame>
      <p:pic>
        <p:nvPicPr>
          <p:cNvPr id="22" name="Obrázek 21">
            <a:extLst>
              <a:ext uri="{FF2B5EF4-FFF2-40B4-BE49-F238E27FC236}">
                <a16:creationId xmlns:a16="http://schemas.microsoft.com/office/drawing/2014/main" id="{5B6B29EA-2343-5C71-0813-D4338DD11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832" y="2548055"/>
            <a:ext cx="3676650" cy="2838450"/>
          </a:xfrm>
          <a:prstGeom prst="rect">
            <a:avLst/>
          </a:prstGeom>
        </p:spPr>
      </p:pic>
      <p:sp>
        <p:nvSpPr>
          <p:cNvPr id="23" name="Ovál 22">
            <a:extLst>
              <a:ext uri="{FF2B5EF4-FFF2-40B4-BE49-F238E27FC236}">
                <a16:creationId xmlns:a16="http://schemas.microsoft.com/office/drawing/2014/main" id="{F3091959-0C57-EDA0-6911-E61483A4CFCB}"/>
              </a:ext>
            </a:extLst>
          </p:cNvPr>
          <p:cNvSpPr/>
          <p:nvPr/>
        </p:nvSpPr>
        <p:spPr>
          <a:xfrm>
            <a:off x="1932972" y="2581154"/>
            <a:ext cx="925975" cy="3588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443C1DA4-1D40-CD4F-7A6C-8F3910463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0" y="3162629"/>
            <a:ext cx="3638550" cy="3609975"/>
          </a:xfrm>
          <a:prstGeom prst="rect">
            <a:avLst/>
          </a:prstGeom>
        </p:spPr>
      </p:pic>
      <p:sp>
        <p:nvSpPr>
          <p:cNvPr id="26" name="Ovál 25">
            <a:extLst>
              <a:ext uri="{FF2B5EF4-FFF2-40B4-BE49-F238E27FC236}">
                <a16:creationId xmlns:a16="http://schemas.microsoft.com/office/drawing/2014/main" id="{3E43840B-EC41-9860-7F95-DD6DC4E93D1F}"/>
              </a:ext>
            </a:extLst>
          </p:cNvPr>
          <p:cNvSpPr/>
          <p:nvPr/>
        </p:nvSpPr>
        <p:spPr>
          <a:xfrm>
            <a:off x="5500482" y="3162629"/>
            <a:ext cx="1235984" cy="40237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6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32AEB-58CC-6ACC-C820-6E814FD4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cs-CZ" dirty="0"/>
              <a:t>Ukázka RSH – pasečný les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0D7E0B-12BF-6AF1-614C-2179DB30E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1352"/>
            <a:ext cx="9144000" cy="337877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75B64AE-0A96-2EC4-69BB-F1BEE2186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372" y="0"/>
            <a:ext cx="6968743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879EFF7-ACBD-025F-9A4E-9AC9F5A6A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230" y="1104900"/>
            <a:ext cx="80200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8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32AEB-58CC-6ACC-C820-6E814FD4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cs-CZ" dirty="0"/>
              <a:t>Ukázka RSH – Dauerwald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D52400-D874-C733-1F89-6EF21057B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9144000" cy="34726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42FB586-C966-99D3-5B12-7BB46660D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673" y="0"/>
            <a:ext cx="6441125" cy="6858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8CEB877-4CCA-8EDE-8AC9-B12E4ACBB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074" y="-92597"/>
            <a:ext cx="4774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71DD43-7C53-691D-9972-187AF6AD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592" y="274638"/>
            <a:ext cx="7133208" cy="1143000"/>
          </a:xfrm>
        </p:spPr>
        <p:txBody>
          <a:bodyPr/>
          <a:lstStyle/>
          <a:p>
            <a:r>
              <a:rPr lang="cs-CZ" dirty="0"/>
              <a:t>Těžební úprava</a:t>
            </a:r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4925B023-77E2-AF1E-A7CE-F111139D8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257009"/>
              </p:ext>
            </p:extLst>
          </p:nvPr>
        </p:nvGraphicFramePr>
        <p:xfrm>
          <a:off x="1677881" y="1555496"/>
          <a:ext cx="7063784" cy="4937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05220">
                  <a:extLst>
                    <a:ext uri="{9D8B030D-6E8A-4147-A177-3AD203B41FA5}">
                      <a16:colId xmlns:a16="http://schemas.microsoft.com/office/drawing/2014/main" val="1178794423"/>
                    </a:ext>
                  </a:extLst>
                </a:gridCol>
                <a:gridCol w="3658564">
                  <a:extLst>
                    <a:ext uri="{9D8B030D-6E8A-4147-A177-3AD203B41FA5}">
                      <a16:colId xmlns:a16="http://schemas.microsoft.com/office/drawing/2014/main" val="4004244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Prvky těžební úpravy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179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Metoda věkových tříd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solidFill>
                            <a:srgbClr val="00B050"/>
                          </a:solidFill>
                        </a:rPr>
                        <a:t>Metoda PSI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426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Induktivně: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Induktivně:</a:t>
                      </a:r>
                    </a:p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470179"/>
                  </a:ext>
                </a:extLst>
              </a:tr>
              <a:tr h="385064">
                <a:tc>
                  <a:txBody>
                    <a:bodyPr/>
                    <a:lstStyle/>
                    <a:p>
                      <a:r>
                        <a:rPr lang="cs-CZ" sz="1600" dirty="0" err="1">
                          <a:solidFill>
                            <a:srgbClr val="FF0000"/>
                          </a:solidFill>
                        </a:rPr>
                        <a:t>Předmýtní</a:t>
                      </a:r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 těžba</a:t>
                      </a:r>
                    </a:p>
                    <a:p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Mýtní těžba v ochranných lesích ZCHÚ</a:t>
                      </a:r>
                    </a:p>
                    <a:p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 Mýtní těžba v 1. zónách MZCHÚ</a:t>
                      </a:r>
                    </a:p>
                    <a:p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Deduktivně:</a:t>
                      </a:r>
                    </a:p>
                    <a:p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Mýtní těžba mimo výše uvedené případy pomocí těžebních procent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B050"/>
                          </a:solidFill>
                        </a:rPr>
                        <a:t>Ochranné lesy mimo ZCHÚ</a:t>
                      </a:r>
                    </a:p>
                    <a:p>
                      <a:r>
                        <a:rPr lang="cs-CZ" dirty="0">
                          <a:solidFill>
                            <a:srgbClr val="00B050"/>
                          </a:solidFill>
                        </a:rPr>
                        <a:t>Na bázi CBP mimo ochranné lesy ZCHÚ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918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a normální paseky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8260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Výsledný MCVT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34049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Je součtem MCVT metody věkových tříd a metody PSI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cs-CZ" dirty="0"/>
                        <a:t>Je součtem MCVT metody věkových tříd a metody PSI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102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53194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00F15B43-A1C9-6BE1-C8DC-E0D47E89B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156"/>
            <a:ext cx="9144000" cy="593168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78CB268-CBF4-A54C-8F26-7A4D853281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-55868"/>
          <a:stretch/>
        </p:blipFill>
        <p:spPr>
          <a:xfrm>
            <a:off x="0" y="482761"/>
            <a:ext cx="9144000" cy="481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ACA997C0-BB36-E8D8-19A2-C967EDC9D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274638"/>
            <a:ext cx="7581900" cy="1143000"/>
          </a:xfrm>
        </p:spPr>
        <p:txBody>
          <a:bodyPr/>
          <a:lstStyle/>
          <a:p>
            <a:r>
              <a:rPr lang="cs-CZ" altLang="cs-CZ" sz="4000" dirty="0"/>
              <a:t>Nový plán = nové problémy </a:t>
            </a:r>
            <a:br>
              <a:rPr lang="cs-CZ" altLang="cs-CZ" sz="4000" dirty="0"/>
            </a:br>
            <a:r>
              <a:rPr lang="cs-CZ" altLang="cs-CZ" sz="4000" dirty="0"/>
              <a:t>i výhody?</a:t>
            </a:r>
          </a:p>
        </p:txBody>
      </p:sp>
      <p:sp>
        <p:nvSpPr>
          <p:cNvPr id="17411" name="Zástupný obsah 2">
            <a:extLst>
              <a:ext uri="{FF2B5EF4-FFF2-40B4-BE49-F238E27FC236}">
                <a16:creationId xmlns:a16="http://schemas.microsoft.com/office/drawing/2014/main" id="{912FEB7C-4334-CC77-2DB0-7AC2D3CB34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7813" y="1600200"/>
            <a:ext cx="7138987" cy="5213176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cs-CZ" altLang="cs-CZ" sz="2000" b="1" u="sng" dirty="0"/>
              <a:t>Větší volnost hospodáře</a:t>
            </a:r>
            <a:endParaRPr lang="cs-CZ" altLang="cs-CZ" sz="1400" b="1" u="sng" dirty="0"/>
          </a:p>
          <a:p>
            <a:pPr lvl="1"/>
            <a:r>
              <a:rPr lang="cs-CZ" altLang="cs-CZ" sz="1400" dirty="0"/>
              <a:t>výchova není svázána předpisem na jednotku rozdělení lesa</a:t>
            </a:r>
          </a:p>
          <a:p>
            <a:pPr lvl="1"/>
            <a:r>
              <a:rPr lang="cs-CZ" altLang="cs-CZ" sz="1400" dirty="0"/>
              <a:t>vznik lesů bohatších struktur</a:t>
            </a:r>
          </a:p>
          <a:p>
            <a:pPr marL="457200" indent="-457200">
              <a:buFontTx/>
              <a:buAutoNum type="arabicPeriod"/>
            </a:pPr>
            <a:r>
              <a:rPr lang="cs-CZ" altLang="cs-CZ" sz="2000" dirty="0"/>
              <a:t>„Chybějící“ údaje v hospodářské knize</a:t>
            </a:r>
          </a:p>
          <a:p>
            <a:pPr marL="457200" indent="-457200">
              <a:buFontTx/>
              <a:buAutoNum type="arabicPeriod"/>
            </a:pPr>
            <a:r>
              <a:rPr lang="cs-CZ" altLang="cs-CZ" sz="2000" dirty="0"/>
              <a:t>Méně opěrných bodů pro schvalování a kontrolu orgány SSLH a SSOP</a:t>
            </a:r>
          </a:p>
          <a:p>
            <a:pPr marL="457200" indent="-457200">
              <a:buFontTx/>
              <a:buAutoNum type="arabicPeriod"/>
            </a:pPr>
            <a:r>
              <a:rPr lang="cs-CZ" altLang="cs-CZ" sz="2000" dirty="0"/>
              <a:t>Metoda se bude vyvíjet</a:t>
            </a:r>
          </a:p>
          <a:p>
            <a:pPr lvl="1">
              <a:buFontTx/>
              <a:buChar char="–"/>
            </a:pPr>
            <a:r>
              <a:rPr lang="cs-CZ" altLang="cs-CZ" sz="1400" dirty="0"/>
              <a:t>do budoucna lze očekávat využití zdrojů DPZ, matematického modelování a AI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5F93EB-9A7E-554F-0B61-0614EC8D5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570" y="274638"/>
            <a:ext cx="7204229" cy="1143000"/>
          </a:xfrm>
        </p:spPr>
        <p:txBody>
          <a:bodyPr/>
          <a:lstStyle/>
          <a:p>
            <a:r>
              <a:rPr lang="cs-CZ" dirty="0"/>
              <a:t>Východiska pro tvorbu LHP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BC840-9ED5-413C-8254-AD988FA70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570" y="1600200"/>
            <a:ext cx="7204230" cy="4525963"/>
          </a:xfrm>
        </p:spPr>
        <p:txBody>
          <a:bodyPr/>
          <a:lstStyle/>
          <a:p>
            <a:r>
              <a:rPr lang="cs-CZ" dirty="0"/>
              <a:t>Laboratoř pro studenty i zaměstnance</a:t>
            </a:r>
          </a:p>
          <a:p>
            <a:r>
              <a:rPr lang="cs-CZ" dirty="0"/>
              <a:t>Koincidence obnovy LHP a změny legislativy</a:t>
            </a:r>
          </a:p>
          <a:p>
            <a:r>
              <a:rPr lang="cs-CZ" dirty="0"/>
              <a:t>Nová adaptační a hospodářská strategie ŠLP</a:t>
            </a:r>
          </a:p>
          <a:p>
            <a:r>
              <a:rPr lang="cs-CZ" dirty="0"/>
              <a:t>Nutnost monitoringu změn lesních ekosystémů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9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7910C59-2519-F351-6BB9-113A07C7D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80" t="16179" r="34299" b="3141"/>
          <a:stretch/>
        </p:blipFill>
        <p:spPr>
          <a:xfrm>
            <a:off x="1615736" y="77679"/>
            <a:ext cx="4891596" cy="6702641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12DC527B-314A-F5A3-759A-23604E21C99A}"/>
              </a:ext>
            </a:extLst>
          </p:cNvPr>
          <p:cNvGrpSpPr/>
          <p:nvPr/>
        </p:nvGrpSpPr>
        <p:grpSpPr>
          <a:xfrm>
            <a:off x="1615736" y="3994951"/>
            <a:ext cx="7528264" cy="2565647"/>
            <a:chOff x="1615736" y="3994951"/>
            <a:chExt cx="7528264" cy="2565647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45B1271F-E7E2-2D21-8FA1-424733F6034F}"/>
                </a:ext>
              </a:extLst>
            </p:cNvPr>
            <p:cNvSpPr/>
            <p:nvPr/>
          </p:nvSpPr>
          <p:spPr>
            <a:xfrm>
              <a:off x="1615736" y="3994951"/>
              <a:ext cx="4891596" cy="2565647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" name="Přímá spojnice se šipkou 7">
              <a:extLst>
                <a:ext uri="{FF2B5EF4-FFF2-40B4-BE49-F238E27FC236}">
                  <a16:creationId xmlns:a16="http://schemas.microsoft.com/office/drawing/2014/main" id="{A3B11573-1929-2619-DBFE-E18CE616309F}"/>
                </a:ext>
              </a:extLst>
            </p:cNvPr>
            <p:cNvCxnSpPr>
              <a:stCxn id="6" idx="3"/>
            </p:cNvCxnSpPr>
            <p:nvPr/>
          </p:nvCxnSpPr>
          <p:spPr>
            <a:xfrm>
              <a:off x="6507332" y="5277775"/>
              <a:ext cx="541538" cy="4439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BC24BA4F-2E3F-EB61-216C-87C281FFAFBF}"/>
                </a:ext>
              </a:extLst>
            </p:cNvPr>
            <p:cNvSpPr txBox="1"/>
            <p:nvPr/>
          </p:nvSpPr>
          <p:spPr>
            <a:xfrm>
              <a:off x="7048870" y="4820575"/>
              <a:ext cx="2095130" cy="1015663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FF0000"/>
                  </a:solidFill>
                </a:rPr>
                <a:t>Metoda věkových tříd (časová úprava)</a:t>
              </a: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7DDB9509-312F-AF1D-89EC-EE64E70A3388}"/>
              </a:ext>
            </a:extLst>
          </p:cNvPr>
          <p:cNvGrpSpPr/>
          <p:nvPr/>
        </p:nvGrpSpPr>
        <p:grpSpPr>
          <a:xfrm>
            <a:off x="1615736" y="363984"/>
            <a:ext cx="7528264" cy="3151573"/>
            <a:chOff x="1615736" y="363984"/>
            <a:chExt cx="7528264" cy="3151573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31A6C6D9-0699-0EC1-9843-71F736430336}"/>
                </a:ext>
              </a:extLst>
            </p:cNvPr>
            <p:cNvSpPr/>
            <p:nvPr/>
          </p:nvSpPr>
          <p:spPr>
            <a:xfrm>
              <a:off x="1615736" y="363984"/>
              <a:ext cx="4891596" cy="3151573"/>
            </a:xfrm>
            <a:prstGeom prst="rect">
              <a:avLst/>
            </a:prstGeom>
            <a:noFill/>
            <a:ln w="3492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E30C7C87-79BB-BEFD-B424-030D3C070B85}"/>
                </a:ext>
              </a:extLst>
            </p:cNvPr>
            <p:cNvCxnSpPr/>
            <p:nvPr/>
          </p:nvCxnSpPr>
          <p:spPr>
            <a:xfrm>
              <a:off x="6507332" y="2601157"/>
              <a:ext cx="541538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3F187A2D-84E1-CA88-4825-500ECEC4F46A}"/>
                </a:ext>
              </a:extLst>
            </p:cNvPr>
            <p:cNvSpPr txBox="1"/>
            <p:nvPr/>
          </p:nvSpPr>
          <p:spPr>
            <a:xfrm>
              <a:off x="7048870" y="2243776"/>
              <a:ext cx="2095130" cy="1015663"/>
            </a:xfrm>
            <a:prstGeom prst="rect">
              <a:avLst/>
            </a:prstGeom>
            <a:noFill/>
            <a:ln w="3492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B050"/>
                  </a:solidFill>
                </a:rPr>
                <a:t>Metoda provozní statistické inventarizace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76553EF9-F1A6-FC1C-FBF7-437647FE2D78}"/>
              </a:ext>
            </a:extLst>
          </p:cNvPr>
          <p:cNvGrpSpPr/>
          <p:nvPr/>
        </p:nvGrpSpPr>
        <p:grpSpPr>
          <a:xfrm>
            <a:off x="1615736" y="562902"/>
            <a:ext cx="7528264" cy="1631216"/>
            <a:chOff x="1615736" y="562902"/>
            <a:chExt cx="7528264" cy="1631216"/>
          </a:xfrm>
        </p:grpSpPr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AB39C921-A627-4F61-C581-5B2070A73E05}"/>
                </a:ext>
              </a:extLst>
            </p:cNvPr>
            <p:cNvSpPr/>
            <p:nvPr/>
          </p:nvSpPr>
          <p:spPr>
            <a:xfrm>
              <a:off x="1615736" y="1287262"/>
              <a:ext cx="4891596" cy="288522"/>
            </a:xfrm>
            <a:prstGeom prst="rect">
              <a:avLst/>
            </a:prstGeom>
            <a:noFill/>
            <a:ln w="3492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8" name="Přímá spojnice se šipkou 17">
              <a:extLst>
                <a:ext uri="{FF2B5EF4-FFF2-40B4-BE49-F238E27FC236}">
                  <a16:creationId xmlns:a16="http://schemas.microsoft.com/office/drawing/2014/main" id="{E8D894D3-2AE5-A2B3-4AD5-90C1281C1A99}"/>
                </a:ext>
              </a:extLst>
            </p:cNvPr>
            <p:cNvCxnSpPr>
              <a:stCxn id="16" idx="3"/>
            </p:cNvCxnSpPr>
            <p:nvPr/>
          </p:nvCxnSpPr>
          <p:spPr>
            <a:xfrm flipV="1">
              <a:off x="6507332" y="1429305"/>
              <a:ext cx="541538" cy="221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5A6B51C5-2F95-1326-677D-82C248F288F8}"/>
                </a:ext>
              </a:extLst>
            </p:cNvPr>
            <p:cNvSpPr txBox="1"/>
            <p:nvPr/>
          </p:nvSpPr>
          <p:spPr>
            <a:xfrm>
              <a:off x="7048870" y="562902"/>
              <a:ext cx="2095130" cy="1631216"/>
            </a:xfrm>
            <a:prstGeom prst="rect">
              <a:avLst/>
            </a:prstGeom>
            <a:noFill/>
            <a:ln w="317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B0F0"/>
                  </a:solidFill>
                </a:rPr>
                <a:t>Klasická kontrolní metoda </a:t>
              </a:r>
              <a:r>
                <a:rPr lang="cs-CZ" dirty="0" err="1">
                  <a:solidFill>
                    <a:srgbClr val="00B0F0"/>
                  </a:solidFill>
                </a:rPr>
                <a:t>Gurnaud</a:t>
              </a:r>
              <a:r>
                <a:rPr lang="cs-CZ" dirty="0">
                  <a:solidFill>
                    <a:srgbClr val="00B0F0"/>
                  </a:solidFill>
                </a:rPr>
                <a:t> </a:t>
              </a:r>
              <a:r>
                <a:rPr lang="cs-CZ" dirty="0" err="1">
                  <a:solidFill>
                    <a:srgbClr val="00B0F0"/>
                  </a:solidFill>
                </a:rPr>
                <a:t>Biolley</a:t>
              </a:r>
              <a:r>
                <a:rPr lang="cs-CZ" dirty="0">
                  <a:solidFill>
                    <a:srgbClr val="00B0F0"/>
                  </a:solidFill>
                </a:rPr>
                <a:t> + </a:t>
              </a:r>
              <a:r>
                <a:rPr lang="cs-CZ" dirty="0">
                  <a:solidFill>
                    <a:srgbClr val="FF0000"/>
                  </a:solidFill>
                </a:rPr>
                <a:t>metoda věkových tříd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16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D6EF4-DEE4-24D4-40FF-BB9FABC4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692" y="274638"/>
            <a:ext cx="7213107" cy="1143000"/>
          </a:xfrm>
        </p:spPr>
        <p:txBody>
          <a:bodyPr/>
          <a:lstStyle/>
          <a:p>
            <a:r>
              <a:rPr lang="cs-CZ" dirty="0"/>
              <a:t>Charakteristické rysy LHP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BFBA10-68EA-64A6-F9D3-8B4972DB0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692" y="1600200"/>
            <a:ext cx="7213108" cy="4525963"/>
          </a:xfrm>
        </p:spPr>
        <p:txBody>
          <a:bodyPr/>
          <a:lstStyle/>
          <a:p>
            <a:r>
              <a:rPr lang="cs-CZ" dirty="0"/>
              <a:t>Prostorová úprava</a:t>
            </a:r>
          </a:p>
          <a:p>
            <a:r>
              <a:rPr lang="cs-CZ" dirty="0"/>
              <a:t>Zjišťování stavu lesa</a:t>
            </a:r>
          </a:p>
          <a:p>
            <a:r>
              <a:rPr lang="cs-CZ" dirty="0"/>
              <a:t>Časová úprava</a:t>
            </a:r>
          </a:p>
          <a:p>
            <a:r>
              <a:rPr lang="cs-CZ" dirty="0"/>
              <a:t>Tvorba hospodářských souborů</a:t>
            </a:r>
          </a:p>
          <a:p>
            <a:r>
              <a:rPr lang="cs-CZ" dirty="0"/>
              <a:t>Rámcové směrnice hospodaření</a:t>
            </a:r>
          </a:p>
          <a:p>
            <a:r>
              <a:rPr lang="cs-CZ" dirty="0"/>
              <a:t>Těžební úprava </a:t>
            </a:r>
          </a:p>
        </p:txBody>
      </p:sp>
    </p:spTree>
    <p:extLst>
      <p:ext uri="{BB962C8B-B14F-4D97-AF65-F5344CB8AC3E}">
        <p14:creationId xmlns:p14="http://schemas.microsoft.com/office/powerpoint/2010/main" val="133380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71DD43-7C53-691D-9972-187AF6AD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592" y="274638"/>
            <a:ext cx="7133208" cy="1143000"/>
          </a:xfrm>
        </p:spPr>
        <p:txBody>
          <a:bodyPr/>
          <a:lstStyle/>
          <a:p>
            <a:r>
              <a:rPr lang="cs-CZ" dirty="0"/>
              <a:t>Prostorová úprava lesa</a:t>
            </a:r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4925B023-77E2-AF1E-A7CE-F111139D8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537799"/>
              </p:ext>
            </p:extLst>
          </p:nvPr>
        </p:nvGraphicFramePr>
        <p:xfrm>
          <a:off x="1639824" y="1555496"/>
          <a:ext cx="7101840" cy="323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35236">
                  <a:extLst>
                    <a:ext uri="{9D8B030D-6E8A-4147-A177-3AD203B41FA5}">
                      <a16:colId xmlns:a16="http://schemas.microsoft.com/office/drawing/2014/main" val="1178794423"/>
                    </a:ext>
                  </a:extLst>
                </a:gridCol>
                <a:gridCol w="3566604">
                  <a:extLst>
                    <a:ext uri="{9D8B030D-6E8A-4147-A177-3AD203B41FA5}">
                      <a16:colId xmlns:a16="http://schemas.microsoft.com/office/drawing/2014/main" val="4004244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Jednotky prostorového rozdělení lesa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179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Metoda věkových tříd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solidFill>
                            <a:srgbClr val="00B050"/>
                          </a:solidFill>
                        </a:rPr>
                        <a:t>Metoda PSI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426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B050"/>
                          </a:solidFill>
                        </a:rPr>
                        <a:t>Hospodářské skupiny </a:t>
                      </a:r>
                      <a:r>
                        <a:rPr lang="cs-CZ" dirty="0"/>
                        <a:t>(</a:t>
                      </a:r>
                      <a:r>
                        <a:rPr lang="cs-CZ" u="sng" dirty="0"/>
                        <a:t>1</a:t>
                      </a:r>
                      <a:r>
                        <a:rPr lang="cs-CZ" dirty="0"/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470179"/>
                  </a:ext>
                </a:extLst>
              </a:tr>
              <a:tr h="385064">
                <a:tc>
                  <a:txBody>
                    <a:bodyPr/>
                    <a:lstStyle/>
                    <a:p>
                      <a:r>
                        <a:rPr lang="cs-CZ" dirty="0"/>
                        <a:t>Oddělení (141)</a:t>
                      </a:r>
                    </a:p>
                    <a:p>
                      <a:r>
                        <a:rPr lang="cs-CZ" dirty="0"/>
                        <a:t>Dílce (B)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Oddělení (141)</a:t>
                      </a:r>
                    </a:p>
                    <a:p>
                      <a:r>
                        <a:rPr lang="cs-CZ" dirty="0"/>
                        <a:t>Dílce (B)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918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Porosty (</a:t>
                      </a:r>
                      <a:r>
                        <a:rPr lang="cs-CZ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Porosty (</a:t>
                      </a:r>
                      <a:r>
                        <a:rPr lang="cs-CZ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82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Porostní skupiny </a:t>
                      </a:r>
                      <a:r>
                        <a:rPr lang="cs-CZ" dirty="0"/>
                        <a:t>(11/1)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B050"/>
                          </a:solidFill>
                        </a:rPr>
                        <a:t>Porostní skupiny </a:t>
                      </a:r>
                      <a:r>
                        <a:rPr lang="cs-CZ" dirty="0"/>
                        <a:t>(4/1)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3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Etáže</a:t>
                      </a:r>
                      <a:r>
                        <a:rPr lang="cs-CZ" dirty="0"/>
                        <a:t> (11)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B050"/>
                          </a:solidFill>
                        </a:rPr>
                        <a:t>Etáže</a:t>
                      </a:r>
                      <a:r>
                        <a:rPr lang="cs-CZ" dirty="0"/>
                        <a:t> (11)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102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53194"/>
                  </a:ext>
                </a:extLst>
              </a:tr>
            </a:tbl>
          </a:graphicData>
        </a:graphic>
      </p:graphicFrame>
      <p:grpSp>
        <p:nvGrpSpPr>
          <p:cNvPr id="11" name="Skupina 10">
            <a:extLst>
              <a:ext uri="{FF2B5EF4-FFF2-40B4-BE49-F238E27FC236}">
                <a16:creationId xmlns:a16="http://schemas.microsoft.com/office/drawing/2014/main" id="{8DAD9CD6-D602-C03F-511B-D4EF3872F653}"/>
              </a:ext>
            </a:extLst>
          </p:cNvPr>
          <p:cNvGrpSpPr/>
          <p:nvPr/>
        </p:nvGrpSpPr>
        <p:grpSpPr>
          <a:xfrm>
            <a:off x="-1" y="1143000"/>
            <a:ext cx="9062977" cy="5715000"/>
            <a:chOff x="0" y="1181100"/>
            <a:chExt cx="9144000" cy="5549900"/>
          </a:xfrm>
        </p:grpSpPr>
        <p:pic>
          <p:nvPicPr>
            <p:cNvPr id="12" name="Obrázek 6">
              <a:extLst>
                <a:ext uri="{FF2B5EF4-FFF2-40B4-BE49-F238E27FC236}">
                  <a16:creationId xmlns:a16="http://schemas.microsoft.com/office/drawing/2014/main" id="{A7B836BB-C924-36FD-F1CE-AC1DA5013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5"/>
            <a:stretch>
              <a:fillRect/>
            </a:stretch>
          </p:blipFill>
          <p:spPr bwMode="auto">
            <a:xfrm>
              <a:off x="0" y="1181100"/>
              <a:ext cx="9144000" cy="554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4">
              <a:extLst>
                <a:ext uri="{FF2B5EF4-FFF2-40B4-BE49-F238E27FC236}">
                  <a16:creationId xmlns:a16="http://schemas.microsoft.com/office/drawing/2014/main" id="{6557CAD9-9DB2-B5B9-3A52-0A94D217E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6425" y="2941638"/>
              <a:ext cx="3444875" cy="378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666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71DD43-7C53-691D-9972-187AF6AD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592" y="274638"/>
            <a:ext cx="7133208" cy="1143000"/>
          </a:xfrm>
        </p:spPr>
        <p:txBody>
          <a:bodyPr/>
          <a:lstStyle/>
          <a:p>
            <a:r>
              <a:rPr lang="cs-CZ" dirty="0"/>
              <a:t>Zjišťování stavu lesa</a:t>
            </a:r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4925B023-77E2-AF1E-A7CE-F111139D8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616454"/>
              </p:ext>
            </p:extLst>
          </p:nvPr>
        </p:nvGraphicFramePr>
        <p:xfrm>
          <a:off x="1483804" y="1561592"/>
          <a:ext cx="7202996" cy="32501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35236">
                  <a:extLst>
                    <a:ext uri="{9D8B030D-6E8A-4147-A177-3AD203B41FA5}">
                      <a16:colId xmlns:a16="http://schemas.microsoft.com/office/drawing/2014/main" val="1178794423"/>
                    </a:ext>
                  </a:extLst>
                </a:gridCol>
                <a:gridCol w="3667760">
                  <a:extLst>
                    <a:ext uri="{9D8B030D-6E8A-4147-A177-3AD203B41FA5}">
                      <a16:colId xmlns:a16="http://schemas.microsoft.com/office/drawing/2014/main" val="400424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Metoda věkových tříd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solidFill>
                            <a:srgbClr val="00B050"/>
                          </a:solidFill>
                        </a:rPr>
                        <a:t>Metoda PSI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231743"/>
                  </a:ext>
                </a:extLst>
              </a:tr>
              <a:tr h="4561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Úroveň etáž</a:t>
                      </a:r>
                    </a:p>
                    <a:p>
                      <a:pPr algn="l"/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cs-CZ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367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FF0000"/>
                          </a:solidFill>
                        </a:rPr>
                        <a:t>Kvalifikovaný odhad (97,3% = 2751,02 ha)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470179"/>
                  </a:ext>
                </a:extLst>
              </a:tr>
              <a:tr h="385064">
                <a:tc>
                  <a:txBody>
                    <a:bodyPr/>
                    <a:lstStyle/>
                    <a:p>
                      <a:r>
                        <a:rPr lang="cs-CZ" sz="1400" dirty="0" err="1">
                          <a:solidFill>
                            <a:srgbClr val="FF0000"/>
                          </a:solidFill>
                        </a:rPr>
                        <a:t>Relaskop</a:t>
                      </a:r>
                      <a:r>
                        <a:rPr lang="cs-CZ" sz="1400" dirty="0">
                          <a:solidFill>
                            <a:srgbClr val="FF0000"/>
                          </a:solidFill>
                        </a:rPr>
                        <a:t> (2,5% = 71,58 ha)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918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FF0000"/>
                          </a:solidFill>
                        </a:rPr>
                        <a:t>Počty kmenů (0,2% = 5,79 ha)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82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B050"/>
                          </a:solidFill>
                        </a:rPr>
                        <a:t>Taxační pochůzka (100% = 7002,54 ha)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34049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Úroveň inventarizační plocha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102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B050"/>
                          </a:solidFill>
                        </a:rPr>
                        <a:t>Metoda PSI (0,86% = 60,5ha, 1210 ploch)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53194"/>
                  </a:ext>
                </a:extLst>
              </a:tr>
            </a:tbl>
          </a:graphicData>
        </a:graphic>
      </p:graphicFrame>
      <p:grpSp>
        <p:nvGrpSpPr>
          <p:cNvPr id="6" name="Skupina 5">
            <a:extLst>
              <a:ext uri="{FF2B5EF4-FFF2-40B4-BE49-F238E27FC236}">
                <a16:creationId xmlns:a16="http://schemas.microsoft.com/office/drawing/2014/main" id="{22A85665-66EC-ADB8-C2A5-61000BBCE1AC}"/>
              </a:ext>
            </a:extLst>
          </p:cNvPr>
          <p:cNvGrpSpPr/>
          <p:nvPr/>
        </p:nvGrpSpPr>
        <p:grpSpPr>
          <a:xfrm>
            <a:off x="2179463" y="2823304"/>
            <a:ext cx="4584192" cy="1585123"/>
            <a:chOff x="3870960" y="2871216"/>
            <a:chExt cx="4584192" cy="1585123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2ADA1B8A-71DB-BBCE-AB8F-1D44ED74030C}"/>
                </a:ext>
              </a:extLst>
            </p:cNvPr>
            <p:cNvSpPr txBox="1"/>
            <p:nvPr/>
          </p:nvSpPr>
          <p:spPr>
            <a:xfrm>
              <a:off x="4322064" y="2968752"/>
              <a:ext cx="4133088" cy="1487587"/>
            </a:xfrm>
            <a:prstGeom prst="rect">
              <a:avLst/>
            </a:prstGeom>
            <a:solidFill>
              <a:srgbClr val="FBD5D6"/>
            </a:solidFill>
            <a:ln w="222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Taxátor odhaduje </a:t>
              </a:r>
              <a:r>
                <a:rPr lang="cs-CZ" sz="1600" dirty="0" err="1"/>
                <a:t>zakmenění</a:t>
              </a:r>
              <a:r>
                <a:rPr lang="cs-CZ" sz="1600" dirty="0"/>
                <a:t> a zastoupení dřevin, pro každou dřevinu měří několik vzorníků tzv středního kmene a získá </a:t>
              </a:r>
              <a:r>
                <a:rPr lang="cs-CZ" sz="1600" dirty="0" err="1"/>
                <a:t>d</a:t>
              </a:r>
              <a:r>
                <a:rPr lang="cs-CZ" sz="1600" baseline="-25000" dirty="0" err="1"/>
                <a:t>s</a:t>
              </a:r>
              <a:r>
                <a:rPr lang="cs-CZ" sz="1600" dirty="0"/>
                <a:t> a </a:t>
              </a:r>
              <a:r>
                <a:rPr lang="cs-CZ" sz="1600" dirty="0" err="1"/>
                <a:t>h</a:t>
              </a:r>
              <a:r>
                <a:rPr lang="cs-CZ" sz="1600" baseline="-25000" dirty="0" err="1"/>
                <a:t>s</a:t>
              </a:r>
              <a:r>
                <a:rPr lang="cs-CZ" sz="1600" dirty="0"/>
                <a:t>, zásoba se počítá pomocí tzv. Taxačních tabulek</a:t>
              </a:r>
            </a:p>
            <a:p>
              <a:endParaRPr lang="cs-CZ" sz="1600" baseline="-25000" dirty="0"/>
            </a:p>
          </p:txBody>
        </p:sp>
        <p:cxnSp>
          <p:nvCxnSpPr>
            <p:cNvPr id="5" name="Přímá spojnice se šipkou 4">
              <a:extLst>
                <a:ext uri="{FF2B5EF4-FFF2-40B4-BE49-F238E27FC236}">
                  <a16:creationId xmlns:a16="http://schemas.microsoft.com/office/drawing/2014/main" id="{EAE57D58-823C-D3D3-7556-B2F82D86AD9F}"/>
                </a:ext>
              </a:extLst>
            </p:cNvPr>
            <p:cNvCxnSpPr/>
            <p:nvPr/>
          </p:nvCxnSpPr>
          <p:spPr>
            <a:xfrm flipH="1" flipV="1">
              <a:off x="3870960" y="2871216"/>
              <a:ext cx="451104" cy="2926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2D42C529-9C7C-5923-55C3-F89F736096E5}"/>
              </a:ext>
            </a:extLst>
          </p:cNvPr>
          <p:cNvGrpSpPr/>
          <p:nvPr/>
        </p:nvGrpSpPr>
        <p:grpSpPr>
          <a:xfrm>
            <a:off x="2090928" y="3159658"/>
            <a:ext cx="4584192" cy="1487587"/>
            <a:chOff x="3870960" y="2837628"/>
            <a:chExt cx="4584192" cy="1487587"/>
          </a:xfrm>
        </p:grpSpPr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63A7104E-0861-CAFB-1514-6DD59A5F3D2C}"/>
                </a:ext>
              </a:extLst>
            </p:cNvPr>
            <p:cNvSpPr txBox="1"/>
            <p:nvPr/>
          </p:nvSpPr>
          <p:spPr>
            <a:xfrm>
              <a:off x="4322064" y="2837628"/>
              <a:ext cx="4133088" cy="1487587"/>
            </a:xfrm>
            <a:prstGeom prst="rect">
              <a:avLst/>
            </a:prstGeom>
            <a:solidFill>
              <a:srgbClr val="FBD5D6"/>
            </a:solidFill>
            <a:ln w="222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Taxátor na </a:t>
              </a:r>
              <a:r>
                <a:rPr lang="cs-CZ" sz="1600" dirty="0" err="1"/>
                <a:t>relaskopických</a:t>
              </a:r>
              <a:r>
                <a:rPr lang="cs-CZ" sz="1600" dirty="0"/>
                <a:t> stanovištích měří kruhovou výčetní základnu a pro každou dřevinu měří několik vzorníků tzv středního kmene a získá </a:t>
              </a:r>
              <a:r>
                <a:rPr lang="cs-CZ" sz="1600" dirty="0" err="1"/>
                <a:t>d</a:t>
              </a:r>
              <a:r>
                <a:rPr lang="cs-CZ" sz="1600" baseline="-25000" dirty="0" err="1"/>
                <a:t>s</a:t>
              </a:r>
              <a:r>
                <a:rPr lang="cs-CZ" sz="1600" dirty="0"/>
                <a:t> a </a:t>
              </a:r>
              <a:r>
                <a:rPr lang="cs-CZ" sz="1600" dirty="0" err="1"/>
                <a:t>h</a:t>
              </a:r>
              <a:r>
                <a:rPr lang="cs-CZ" sz="1600" baseline="-25000" dirty="0" err="1"/>
                <a:t>s</a:t>
              </a:r>
              <a:r>
                <a:rPr lang="cs-CZ" sz="1600" dirty="0"/>
                <a:t>, zásoba se počítá pomocí relaskopické metody</a:t>
              </a:r>
            </a:p>
            <a:p>
              <a:endParaRPr lang="cs-CZ" sz="1600" baseline="-25000" dirty="0"/>
            </a:p>
          </p:txBody>
        </p: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63AE59B7-FE9F-0837-2089-1EA015C669AC}"/>
                </a:ext>
              </a:extLst>
            </p:cNvPr>
            <p:cNvCxnSpPr/>
            <p:nvPr/>
          </p:nvCxnSpPr>
          <p:spPr>
            <a:xfrm flipH="1" flipV="1">
              <a:off x="3870960" y="2871216"/>
              <a:ext cx="451104" cy="2926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C662183E-7B53-80BB-2C8C-51079133BC5F}"/>
              </a:ext>
            </a:extLst>
          </p:cNvPr>
          <p:cNvGrpSpPr/>
          <p:nvPr/>
        </p:nvGrpSpPr>
        <p:grpSpPr>
          <a:xfrm>
            <a:off x="2212848" y="3556047"/>
            <a:ext cx="4584192" cy="1585123"/>
            <a:chOff x="3870960" y="2871216"/>
            <a:chExt cx="4584192" cy="1585123"/>
          </a:xfrm>
        </p:grpSpPr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71F16A15-0327-DBF1-5B65-D145B9C545AC}"/>
                </a:ext>
              </a:extLst>
            </p:cNvPr>
            <p:cNvSpPr txBox="1"/>
            <p:nvPr/>
          </p:nvSpPr>
          <p:spPr>
            <a:xfrm>
              <a:off x="4322064" y="2968752"/>
              <a:ext cx="4133088" cy="1487587"/>
            </a:xfrm>
            <a:prstGeom prst="rect">
              <a:avLst/>
            </a:prstGeom>
            <a:solidFill>
              <a:srgbClr val="FBD5D6"/>
            </a:solidFill>
            <a:ln w="222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Taxátor pro každou dřevinu měří několik vzorníků tzv středního kmene a získá </a:t>
              </a:r>
              <a:r>
                <a:rPr lang="cs-CZ" sz="1600" dirty="0" err="1"/>
                <a:t>d</a:t>
              </a:r>
              <a:r>
                <a:rPr lang="cs-CZ" sz="1600" baseline="-25000" dirty="0" err="1"/>
                <a:t>s</a:t>
              </a:r>
              <a:r>
                <a:rPr lang="cs-CZ" sz="1600" dirty="0"/>
                <a:t> a </a:t>
              </a:r>
              <a:r>
                <a:rPr lang="cs-CZ" sz="1600" dirty="0" err="1"/>
                <a:t>h</a:t>
              </a:r>
              <a:r>
                <a:rPr lang="cs-CZ" sz="1600" baseline="-25000" dirty="0" err="1"/>
                <a:t>s</a:t>
              </a:r>
              <a:r>
                <a:rPr lang="cs-CZ" sz="1600" dirty="0"/>
                <a:t>, dále spočítá počty kmenů jednotlivých dřevin. Zásoba dřevin je násobkem objemu středního kmene a počtu kusů.</a:t>
              </a:r>
            </a:p>
            <a:p>
              <a:endParaRPr lang="cs-CZ" sz="1600" baseline="-25000" dirty="0"/>
            </a:p>
          </p:txBody>
        </p:sp>
        <p:cxnSp>
          <p:nvCxnSpPr>
            <p:cNvPr id="18" name="Přímá spojnice se šipkou 17">
              <a:extLst>
                <a:ext uri="{FF2B5EF4-FFF2-40B4-BE49-F238E27FC236}">
                  <a16:creationId xmlns:a16="http://schemas.microsoft.com/office/drawing/2014/main" id="{5E77E723-D71E-A34E-BE6E-B6AD10D2DB0F}"/>
                </a:ext>
              </a:extLst>
            </p:cNvPr>
            <p:cNvCxnSpPr/>
            <p:nvPr/>
          </p:nvCxnSpPr>
          <p:spPr>
            <a:xfrm flipH="1" flipV="1">
              <a:off x="3870960" y="2871216"/>
              <a:ext cx="451104" cy="2926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5CEA47AF-D5FA-A054-BF19-918EB38F11BD}"/>
              </a:ext>
            </a:extLst>
          </p:cNvPr>
          <p:cNvGrpSpPr/>
          <p:nvPr/>
        </p:nvGrpSpPr>
        <p:grpSpPr>
          <a:xfrm>
            <a:off x="1834896" y="3810000"/>
            <a:ext cx="3297936" cy="1077218"/>
            <a:chOff x="2310384" y="3810000"/>
            <a:chExt cx="2822448" cy="1077218"/>
          </a:xfrm>
          <a:solidFill>
            <a:srgbClr val="D5FFE8"/>
          </a:solidFill>
        </p:grpSpPr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519B42C1-74AE-02FD-9387-BF5033FCF5D4}"/>
                </a:ext>
              </a:extLst>
            </p:cNvPr>
            <p:cNvSpPr txBox="1"/>
            <p:nvPr/>
          </p:nvSpPr>
          <p:spPr>
            <a:xfrm>
              <a:off x="2310384" y="3810000"/>
              <a:ext cx="2261616" cy="1077218"/>
            </a:xfrm>
            <a:prstGeom prst="rect">
              <a:avLst/>
            </a:prstGeom>
            <a:grp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Taxátor prochází etáž, určuje věk a </a:t>
              </a:r>
              <a:r>
                <a:rPr lang="cs-CZ" sz="1600" dirty="0" err="1"/>
                <a:t>zakmenění</a:t>
              </a:r>
              <a:r>
                <a:rPr lang="cs-CZ" sz="1600" dirty="0"/>
                <a:t>, ve výjimečných případech zastoupení dřevin</a:t>
              </a:r>
            </a:p>
          </p:txBody>
        </p:sp>
        <p:cxnSp>
          <p:nvCxnSpPr>
            <p:cNvPr id="24" name="Přímá spojnice se šipkou 23">
              <a:extLst>
                <a:ext uri="{FF2B5EF4-FFF2-40B4-BE49-F238E27FC236}">
                  <a16:creationId xmlns:a16="http://schemas.microsoft.com/office/drawing/2014/main" id="{5022BE96-5E64-712D-440C-5EBECCEC6CEE}"/>
                </a:ext>
              </a:extLst>
            </p:cNvPr>
            <p:cNvCxnSpPr/>
            <p:nvPr/>
          </p:nvCxnSpPr>
          <p:spPr>
            <a:xfrm flipV="1">
              <a:off x="4572000" y="3928747"/>
              <a:ext cx="560832" cy="114122"/>
            </a:xfrm>
            <a:prstGeom prst="straightConnector1">
              <a:avLst/>
            </a:prstGeom>
            <a:grpFill/>
            <a:ln w="222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F64A5165-B40B-0261-F97F-90635574CE64}"/>
              </a:ext>
            </a:extLst>
          </p:cNvPr>
          <p:cNvGrpSpPr/>
          <p:nvPr/>
        </p:nvGrpSpPr>
        <p:grpSpPr>
          <a:xfrm>
            <a:off x="1573633" y="3713729"/>
            <a:ext cx="3546563" cy="2062103"/>
            <a:chOff x="2121753" y="1709868"/>
            <a:chExt cx="3035229" cy="2062103"/>
          </a:xfrm>
          <a:solidFill>
            <a:srgbClr val="D5FFE8"/>
          </a:solidFill>
        </p:grpSpPr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038C7A45-E4BC-881A-F7A5-CFAC1DF756D8}"/>
                </a:ext>
              </a:extLst>
            </p:cNvPr>
            <p:cNvSpPr txBox="1"/>
            <p:nvPr/>
          </p:nvSpPr>
          <p:spPr>
            <a:xfrm>
              <a:off x="2121753" y="1709868"/>
              <a:ext cx="2261616" cy="2062103"/>
            </a:xfrm>
            <a:prstGeom prst="rect">
              <a:avLst/>
            </a:prstGeom>
            <a:grp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Taxátor měří polární souřadnice (azimut a vzdálenost) jednotlivých stromů vůči středu plochy, výčetní tloušťky, u některých i výšky, druh dřeviny, příslušnost ke komponentě změny atd.</a:t>
              </a:r>
            </a:p>
          </p:txBody>
        </p:sp>
        <p:cxnSp>
          <p:nvCxnSpPr>
            <p:cNvPr id="28" name="Přímá spojnice se šipkou 27">
              <a:extLst>
                <a:ext uri="{FF2B5EF4-FFF2-40B4-BE49-F238E27FC236}">
                  <a16:creationId xmlns:a16="http://schemas.microsoft.com/office/drawing/2014/main" id="{35B483A5-DF92-885E-7D63-2F0ABA03CF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2874" y="2585371"/>
              <a:ext cx="744108" cy="7708"/>
            </a:xfrm>
            <a:prstGeom prst="straightConnector1">
              <a:avLst/>
            </a:prstGeom>
            <a:grpFill/>
            <a:ln w="222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Obrázek 35">
            <a:extLst>
              <a:ext uri="{FF2B5EF4-FFF2-40B4-BE49-F238E27FC236}">
                <a16:creationId xmlns:a16="http://schemas.microsoft.com/office/drawing/2014/main" id="{F317CE20-683F-336D-EAA7-2C7AFE775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153235"/>
            <a:ext cx="9144000" cy="6372629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39F710D0-4E4E-42D1-7635-40296DEAD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7840"/>
            <a:ext cx="9144000" cy="6402319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C5669072-2DEF-2043-22B5-9BEED8584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7124"/>
            <a:ext cx="9144000" cy="43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6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5C45D077-85E8-DE0C-D566-2617AD1D4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55563"/>
            <a:ext cx="7785100" cy="1143000"/>
          </a:xfrm>
        </p:spPr>
        <p:txBody>
          <a:bodyPr/>
          <a:lstStyle/>
          <a:p>
            <a:r>
              <a:rPr lang="cs-CZ" altLang="cs-CZ" dirty="0" err="1"/>
              <a:t>Strata</a:t>
            </a:r>
            <a:r>
              <a:rPr lang="cs-CZ" altLang="cs-CZ" dirty="0"/>
              <a:t> a inventarizační plochy</a:t>
            </a:r>
          </a:p>
        </p:txBody>
      </p:sp>
      <p:pic>
        <p:nvPicPr>
          <p:cNvPr id="7171" name="Obrázek 4">
            <a:extLst>
              <a:ext uri="{FF2B5EF4-FFF2-40B4-BE49-F238E27FC236}">
                <a16:creationId xmlns:a16="http://schemas.microsoft.com/office/drawing/2014/main" id="{BF7EA0BD-C614-9DF6-C0B9-A7B2DC5FF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198563"/>
            <a:ext cx="7704137" cy="565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Obrázek 6">
            <a:extLst>
              <a:ext uri="{FF2B5EF4-FFF2-40B4-BE49-F238E27FC236}">
                <a16:creationId xmlns:a16="http://schemas.microsoft.com/office/drawing/2014/main" id="{124CCC06-022A-350A-0C41-B8E1328C7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3643313"/>
            <a:ext cx="282416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50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0B135-6749-762A-6D89-3164536B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23" y="0"/>
            <a:ext cx="7106575" cy="852256"/>
          </a:xfrm>
        </p:spPr>
        <p:txBody>
          <a:bodyPr/>
          <a:lstStyle/>
          <a:p>
            <a:r>
              <a:rPr lang="cs-CZ" sz="3600" dirty="0"/>
              <a:t>Inventarizační plocha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67E3955-66F0-2FDD-6E65-0A0A97123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490" y="702418"/>
            <a:ext cx="6464539" cy="6034048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02D7C37E-54F0-679A-115A-130EC76DDD11}"/>
              </a:ext>
            </a:extLst>
          </p:cNvPr>
          <p:cNvGrpSpPr/>
          <p:nvPr/>
        </p:nvGrpSpPr>
        <p:grpSpPr>
          <a:xfrm>
            <a:off x="1613817" y="1028402"/>
            <a:ext cx="3374872" cy="2687071"/>
            <a:chOff x="2121753" y="1709868"/>
            <a:chExt cx="2888292" cy="2687071"/>
          </a:xfrm>
          <a:solidFill>
            <a:srgbClr val="D5FFE8"/>
          </a:solidFill>
        </p:grpSpPr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DCEA78ED-36F9-FF88-BBB4-B449EBA91514}"/>
                </a:ext>
              </a:extLst>
            </p:cNvPr>
            <p:cNvSpPr txBox="1"/>
            <p:nvPr/>
          </p:nvSpPr>
          <p:spPr>
            <a:xfrm>
              <a:off x="2121753" y="1709868"/>
              <a:ext cx="2261616" cy="1815882"/>
            </a:xfrm>
            <a:prstGeom prst="rect">
              <a:avLst/>
            </a:prstGeom>
            <a:grp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Střed inventarizační plochy stabilizovaný pomocí systému GPS v systému JTSK (např. X = 516124, Y = 1135226), trvale stabilizovaný kovovým mezníkem</a:t>
              </a:r>
            </a:p>
          </p:txBody>
        </p:sp>
        <p:cxnSp>
          <p:nvCxnSpPr>
            <p:cNvPr id="10" name="Přímá spojnice se šipkou 9">
              <a:extLst>
                <a:ext uri="{FF2B5EF4-FFF2-40B4-BE49-F238E27FC236}">
                  <a16:creationId xmlns:a16="http://schemas.microsoft.com/office/drawing/2014/main" id="{B42E8B38-89C1-D992-30D5-ECB1E631F0F5}"/>
                </a:ext>
              </a:extLst>
            </p:cNvPr>
            <p:cNvCxnSpPr>
              <a:cxnSpLocks/>
            </p:cNvCxnSpPr>
            <p:nvPr/>
          </p:nvCxnSpPr>
          <p:spPr>
            <a:xfrm>
              <a:off x="4383369" y="3033307"/>
              <a:ext cx="626676" cy="1363632"/>
            </a:xfrm>
            <a:prstGeom prst="straightConnector1">
              <a:avLst/>
            </a:prstGeom>
            <a:grpFill/>
            <a:ln w="222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49FAD82-901C-C64E-F958-C8B3709AC33B}"/>
              </a:ext>
            </a:extLst>
          </p:cNvPr>
          <p:cNvGrpSpPr/>
          <p:nvPr/>
        </p:nvGrpSpPr>
        <p:grpSpPr>
          <a:xfrm>
            <a:off x="5359079" y="1520104"/>
            <a:ext cx="3113391" cy="1628210"/>
            <a:chOff x="1679068" y="2488043"/>
            <a:chExt cx="2664510" cy="1628210"/>
          </a:xfrm>
          <a:solidFill>
            <a:srgbClr val="D5FFE8"/>
          </a:solidFill>
        </p:grpSpPr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995746C8-E8F8-B154-0D52-1E14A1A29F10}"/>
                </a:ext>
              </a:extLst>
            </p:cNvPr>
            <p:cNvSpPr txBox="1"/>
            <p:nvPr/>
          </p:nvSpPr>
          <p:spPr>
            <a:xfrm>
              <a:off x="2081962" y="2488043"/>
              <a:ext cx="2261616" cy="1077218"/>
            </a:xfrm>
            <a:prstGeom prst="rect">
              <a:avLst/>
            </a:prstGeom>
            <a:grp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Inventarizační </a:t>
              </a:r>
              <a:r>
                <a:rPr lang="cs-CZ" sz="1600" dirty="0" err="1"/>
                <a:t>podplocha</a:t>
              </a:r>
              <a:r>
                <a:rPr lang="cs-CZ" sz="1600" dirty="0"/>
                <a:t> r = 3m pro sběr údajů o stromech o tloušťce d</a:t>
              </a:r>
              <a:r>
                <a:rPr lang="cs-CZ" sz="1600" baseline="-25000" dirty="0"/>
                <a:t>1,3</a:t>
              </a:r>
              <a:r>
                <a:rPr lang="cs-CZ" sz="1600" dirty="0"/>
                <a:t> ≥7cm a &lt;12cm.</a:t>
              </a:r>
            </a:p>
          </p:txBody>
        </p:sp>
        <p:cxnSp>
          <p:nvCxnSpPr>
            <p:cNvPr id="18" name="Přímá spojnice se šipkou 17">
              <a:extLst>
                <a:ext uri="{FF2B5EF4-FFF2-40B4-BE49-F238E27FC236}">
                  <a16:creationId xmlns:a16="http://schemas.microsoft.com/office/drawing/2014/main" id="{0D51645A-59AD-407D-C182-48FD971795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9068" y="3565261"/>
              <a:ext cx="442685" cy="550992"/>
            </a:xfrm>
            <a:prstGeom prst="straightConnector1">
              <a:avLst/>
            </a:prstGeom>
            <a:grpFill/>
            <a:ln w="222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9A4071D-5ED4-BC49-08AC-EBD9F7F96D75}"/>
              </a:ext>
            </a:extLst>
          </p:cNvPr>
          <p:cNvGrpSpPr/>
          <p:nvPr/>
        </p:nvGrpSpPr>
        <p:grpSpPr>
          <a:xfrm>
            <a:off x="6238754" y="4630414"/>
            <a:ext cx="2905246" cy="1077218"/>
            <a:chOff x="1857203" y="2488043"/>
            <a:chExt cx="2486375" cy="1077218"/>
          </a:xfrm>
          <a:solidFill>
            <a:srgbClr val="D5FFE8"/>
          </a:solidFill>
        </p:grpSpPr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87F427CA-66AF-CA0A-FDA8-7B031BFB6F41}"/>
                </a:ext>
              </a:extLst>
            </p:cNvPr>
            <p:cNvSpPr txBox="1"/>
            <p:nvPr/>
          </p:nvSpPr>
          <p:spPr>
            <a:xfrm>
              <a:off x="2081962" y="2488043"/>
              <a:ext cx="2261616" cy="1077218"/>
            </a:xfrm>
            <a:prstGeom prst="rect">
              <a:avLst/>
            </a:prstGeom>
            <a:grp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Inventarizační </a:t>
              </a:r>
              <a:r>
                <a:rPr lang="cs-CZ" sz="1600" dirty="0" err="1"/>
                <a:t>podplocha</a:t>
              </a:r>
              <a:r>
                <a:rPr lang="cs-CZ" sz="1600" dirty="0"/>
                <a:t> r = 7m pro sběr údajů o stromech o tloušťce d</a:t>
              </a:r>
              <a:r>
                <a:rPr lang="cs-CZ" sz="1600" baseline="-25000" dirty="0"/>
                <a:t>1,3</a:t>
              </a:r>
              <a:r>
                <a:rPr lang="cs-CZ" sz="1600" dirty="0"/>
                <a:t> ≥12cm a &lt;30cm.</a:t>
              </a:r>
            </a:p>
          </p:txBody>
        </p:sp>
        <p:cxnSp>
          <p:nvCxnSpPr>
            <p:cNvPr id="23" name="Přímá spojnice se šipkou 22">
              <a:extLst>
                <a:ext uri="{FF2B5EF4-FFF2-40B4-BE49-F238E27FC236}">
                  <a16:creationId xmlns:a16="http://schemas.microsoft.com/office/drawing/2014/main" id="{FA7BF911-AB5E-AA7F-0004-79D55B0210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57203" y="2626399"/>
              <a:ext cx="224759" cy="266217"/>
            </a:xfrm>
            <a:prstGeom prst="straightConnector1">
              <a:avLst/>
            </a:prstGeom>
            <a:grpFill/>
            <a:ln w="222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35294A52-18BE-F558-6336-321337009F3A}"/>
              </a:ext>
            </a:extLst>
          </p:cNvPr>
          <p:cNvGrpSpPr/>
          <p:nvPr/>
        </p:nvGrpSpPr>
        <p:grpSpPr>
          <a:xfrm>
            <a:off x="2291787" y="3719442"/>
            <a:ext cx="3274619" cy="1182436"/>
            <a:chOff x="1541085" y="2488043"/>
            <a:chExt cx="2802493" cy="1182436"/>
          </a:xfrm>
          <a:solidFill>
            <a:srgbClr val="D5FFE8"/>
          </a:solidFill>
        </p:grpSpPr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B5B34ACF-A4A6-176D-BE2F-486A862AF6EF}"/>
                </a:ext>
              </a:extLst>
            </p:cNvPr>
            <p:cNvSpPr txBox="1"/>
            <p:nvPr/>
          </p:nvSpPr>
          <p:spPr>
            <a:xfrm>
              <a:off x="2081962" y="2488043"/>
              <a:ext cx="2261616" cy="1077218"/>
            </a:xfrm>
            <a:prstGeom prst="rect">
              <a:avLst/>
            </a:prstGeom>
            <a:grp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Inventarizační </a:t>
              </a:r>
              <a:r>
                <a:rPr lang="cs-CZ" sz="1600" dirty="0" err="1"/>
                <a:t>podplocha</a:t>
              </a:r>
              <a:r>
                <a:rPr lang="cs-CZ" sz="1600" dirty="0"/>
                <a:t> r = 12,62m pro sběr údajů o stromech o tloušťce d</a:t>
              </a:r>
              <a:r>
                <a:rPr lang="cs-CZ" sz="1600" baseline="-25000" dirty="0"/>
                <a:t>1,3</a:t>
              </a:r>
              <a:r>
                <a:rPr lang="cs-CZ" sz="1600" dirty="0"/>
                <a:t> ≥30cm.</a:t>
              </a:r>
            </a:p>
          </p:txBody>
        </p:sp>
        <p:cxnSp>
          <p:nvCxnSpPr>
            <p:cNvPr id="28" name="Přímá spojnice se šipkou 27">
              <a:extLst>
                <a:ext uri="{FF2B5EF4-FFF2-40B4-BE49-F238E27FC236}">
                  <a16:creationId xmlns:a16="http://schemas.microsoft.com/office/drawing/2014/main" id="{F52B007B-0426-A8A9-F0C9-DF7A5FFA0F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1085" y="2892616"/>
              <a:ext cx="540876" cy="777863"/>
            </a:xfrm>
            <a:prstGeom prst="straightConnector1">
              <a:avLst/>
            </a:prstGeom>
            <a:grpFill/>
            <a:ln w="222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4AE18DB1-1125-70F8-0C05-C85FF054E662}"/>
              </a:ext>
            </a:extLst>
          </p:cNvPr>
          <p:cNvGrpSpPr/>
          <p:nvPr/>
        </p:nvGrpSpPr>
        <p:grpSpPr>
          <a:xfrm>
            <a:off x="2511706" y="5367788"/>
            <a:ext cx="3509323" cy="1569660"/>
            <a:chOff x="1340220" y="2488043"/>
            <a:chExt cx="3003358" cy="1569660"/>
          </a:xfrm>
          <a:solidFill>
            <a:srgbClr val="D5FFE8"/>
          </a:solidFill>
        </p:grpSpPr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417533EA-FC45-09AA-C53E-77251260DDBE}"/>
                </a:ext>
              </a:extLst>
            </p:cNvPr>
            <p:cNvSpPr txBox="1"/>
            <p:nvPr/>
          </p:nvSpPr>
          <p:spPr>
            <a:xfrm>
              <a:off x="2081962" y="2488043"/>
              <a:ext cx="2261616" cy="1569660"/>
            </a:xfrm>
            <a:prstGeom prst="rect">
              <a:avLst/>
            </a:prstGeom>
            <a:grp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Pomocný navigační objekt pro přesné dohledání středu plochy (strom, nebo markantní objekt, pozice mimo plochu, viditelně v terénu označený)</a:t>
              </a:r>
            </a:p>
          </p:txBody>
        </p:sp>
        <p:cxnSp>
          <p:nvCxnSpPr>
            <p:cNvPr id="32" name="Přímá spojnice se šipkou 31">
              <a:extLst>
                <a:ext uri="{FF2B5EF4-FFF2-40B4-BE49-F238E27FC236}">
                  <a16:creationId xmlns:a16="http://schemas.microsoft.com/office/drawing/2014/main" id="{436CFB15-1D34-430B-E0F2-D3733B6D23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0220" y="2892616"/>
              <a:ext cx="741741" cy="292773"/>
            </a:xfrm>
            <a:prstGeom prst="straightConnector1">
              <a:avLst/>
            </a:prstGeom>
            <a:grpFill/>
            <a:ln w="222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C8BBDAEB-55B7-9C3B-10EE-0125CD78697D}"/>
              </a:ext>
            </a:extLst>
          </p:cNvPr>
          <p:cNvGrpSpPr/>
          <p:nvPr/>
        </p:nvGrpSpPr>
        <p:grpSpPr>
          <a:xfrm>
            <a:off x="4988689" y="2928935"/>
            <a:ext cx="3964572" cy="1077218"/>
            <a:chOff x="950608" y="2488043"/>
            <a:chExt cx="3392970" cy="1077218"/>
          </a:xfrm>
          <a:solidFill>
            <a:srgbClr val="D5FFE8"/>
          </a:solidFill>
        </p:grpSpPr>
        <p:sp>
          <p:nvSpPr>
            <p:cNvPr id="35" name="TextovéPole 34">
              <a:extLst>
                <a:ext uri="{FF2B5EF4-FFF2-40B4-BE49-F238E27FC236}">
                  <a16:creationId xmlns:a16="http://schemas.microsoft.com/office/drawing/2014/main" id="{9730FD69-927F-3437-BF3A-6EE3C2A1DBA0}"/>
                </a:ext>
              </a:extLst>
            </p:cNvPr>
            <p:cNvSpPr txBox="1"/>
            <p:nvPr/>
          </p:nvSpPr>
          <p:spPr>
            <a:xfrm>
              <a:off x="2081962" y="2488043"/>
              <a:ext cx="2261616" cy="1077218"/>
            </a:xfrm>
            <a:prstGeom prst="rect">
              <a:avLst/>
            </a:prstGeom>
            <a:grp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Příslušník nejtenčí kohorty kmenů (např. SM, d1,3 = 76mm, h = 8.4m, x =-0,14, y = 0,74)</a:t>
              </a:r>
            </a:p>
          </p:txBody>
        </p:sp>
        <p:cxnSp>
          <p:nvCxnSpPr>
            <p:cNvPr id="36" name="Přímá spojnice se šipkou 35">
              <a:extLst>
                <a:ext uri="{FF2B5EF4-FFF2-40B4-BE49-F238E27FC236}">
                  <a16:creationId xmlns:a16="http://schemas.microsoft.com/office/drawing/2014/main" id="{63758CC8-1E65-B789-ED28-6C6FD762DE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0608" y="2892616"/>
              <a:ext cx="1131354" cy="216429"/>
            </a:xfrm>
            <a:prstGeom prst="straightConnector1">
              <a:avLst/>
            </a:prstGeom>
            <a:grpFill/>
            <a:ln w="222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799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71DD43-7C53-691D-9972-187AF6AD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592" y="274638"/>
            <a:ext cx="7133208" cy="1143000"/>
          </a:xfrm>
        </p:spPr>
        <p:txBody>
          <a:bodyPr/>
          <a:lstStyle/>
          <a:p>
            <a:r>
              <a:rPr lang="cs-CZ" dirty="0"/>
              <a:t>Časová úprava lesa</a:t>
            </a:r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4925B023-77E2-AF1E-A7CE-F111139D8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56116"/>
              </p:ext>
            </p:extLst>
          </p:nvPr>
        </p:nvGraphicFramePr>
        <p:xfrm>
          <a:off x="1639824" y="1555496"/>
          <a:ext cx="7101840" cy="323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35236">
                  <a:extLst>
                    <a:ext uri="{9D8B030D-6E8A-4147-A177-3AD203B41FA5}">
                      <a16:colId xmlns:a16="http://schemas.microsoft.com/office/drawing/2014/main" val="1178794423"/>
                    </a:ext>
                  </a:extLst>
                </a:gridCol>
                <a:gridCol w="3566604">
                  <a:extLst>
                    <a:ext uri="{9D8B030D-6E8A-4147-A177-3AD203B41FA5}">
                      <a16:colId xmlns:a16="http://schemas.microsoft.com/office/drawing/2014/main" val="4004244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Prvky časové úpravy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179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Metoda věkových tříd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solidFill>
                            <a:srgbClr val="00B050"/>
                          </a:solidFill>
                        </a:rPr>
                        <a:t>Metoda PSI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426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470179"/>
                  </a:ext>
                </a:extLst>
              </a:tr>
              <a:tr h="385064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Věkové třídy (8)</a:t>
                      </a:r>
                    </a:p>
                    <a:p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Věkové stupně (15)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918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Obmýtí*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B050"/>
                          </a:solidFill>
                        </a:rPr>
                        <a:t>Obmýtí**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82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Obnovní doba*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Obnovní doba**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3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102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53194"/>
                  </a:ext>
                </a:extLst>
              </a:tr>
            </a:tbl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D3769301-309A-2B42-88AE-71082F9AC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24" y="4175760"/>
            <a:ext cx="7345362" cy="549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1100" dirty="0"/>
              <a:t>* Má vazbu na výpočet etátu                                        ** nemá vazbu na výpočet etátu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4135403355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725</Words>
  <Application>Microsoft Office PowerPoint</Application>
  <PresentationFormat>Předvádění na obrazovce (4:3)</PresentationFormat>
  <Paragraphs>118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Výchozí návrh</vt:lpstr>
      <vt:lpstr>Nový LHP pro ŠLP „Masarykův les“ Křtiny 2023-2032</vt:lpstr>
      <vt:lpstr>Východiska pro tvorbu LHP</vt:lpstr>
      <vt:lpstr>Prezentace aplikace PowerPoint</vt:lpstr>
      <vt:lpstr>Charakteristické rysy LHP</vt:lpstr>
      <vt:lpstr>Prostorová úprava lesa</vt:lpstr>
      <vt:lpstr>Zjišťování stavu lesa</vt:lpstr>
      <vt:lpstr>Strata a inventarizační plochy</vt:lpstr>
      <vt:lpstr>Inventarizační plocha</vt:lpstr>
      <vt:lpstr>Časová úprava lesa</vt:lpstr>
      <vt:lpstr>Tvorba hospodářských souborů</vt:lpstr>
      <vt:lpstr>Rámcové směrnice hospodaření</vt:lpstr>
      <vt:lpstr>Ukázka RSH – pasečný les</vt:lpstr>
      <vt:lpstr>Ukázka RSH – Dauerwald</vt:lpstr>
      <vt:lpstr>Těžební úprava</vt:lpstr>
      <vt:lpstr>Nový plán = nové problémy  i výhody?</vt:lpstr>
    </vt:vector>
  </TitlesOfParts>
  <Company>MZLU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LHP metodou statistické provozní inventarizace</dc:title>
  <dc:creator>Michal Kneifl</dc:creator>
  <cp:lastModifiedBy>Autor</cp:lastModifiedBy>
  <cp:revision>14</cp:revision>
  <dcterms:created xsi:type="dcterms:W3CDTF">2007-10-15T18:53:46Z</dcterms:created>
  <dcterms:modified xsi:type="dcterms:W3CDTF">2023-09-12T13:25:24Z</dcterms:modified>
</cp:coreProperties>
</file>