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337" r:id="rId3"/>
    <p:sldId id="317" r:id="rId4"/>
    <p:sldId id="311" r:id="rId5"/>
    <p:sldId id="304" r:id="rId6"/>
    <p:sldId id="338" r:id="rId7"/>
    <p:sldId id="305" r:id="rId8"/>
    <p:sldId id="306" r:id="rId9"/>
    <p:sldId id="307" r:id="rId10"/>
    <p:sldId id="310" r:id="rId11"/>
    <p:sldId id="336" r:id="rId12"/>
    <p:sldId id="313" r:id="rId13"/>
    <p:sldId id="329" r:id="rId14"/>
    <p:sldId id="314" r:id="rId15"/>
    <p:sldId id="328" r:id="rId16"/>
    <p:sldId id="316" r:id="rId17"/>
    <p:sldId id="318" r:id="rId18"/>
    <p:sldId id="319" r:id="rId19"/>
    <p:sldId id="331" r:id="rId20"/>
    <p:sldId id="320" r:id="rId21"/>
    <p:sldId id="340" r:id="rId22"/>
    <p:sldId id="341" r:id="rId23"/>
    <p:sldId id="321" r:id="rId24"/>
    <p:sldId id="327" r:id="rId25"/>
    <p:sldId id="343" r:id="rId26"/>
    <p:sldId id="344" r:id="rId27"/>
    <p:sldId id="323" r:id="rId28"/>
    <p:sldId id="339" r:id="rId29"/>
    <p:sldId id="342" r:id="rId30"/>
    <p:sldId id="330" r:id="rId31"/>
    <p:sldId id="326" r:id="rId32"/>
    <p:sldId id="325" r:id="rId33"/>
    <p:sldId id="324" r:id="rId34"/>
    <p:sldId id="334" r:id="rId35"/>
    <p:sldId id="333" r:id="rId36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946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3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02840406-2DDD-7895-88BE-9230956612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254196D-EF3C-4EC5-EADA-CA785A5A465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502411BD-7B4F-44BD-8A5A-BE3572C137B4}" type="datetimeFigureOut">
              <a:rPr lang="cs-CZ"/>
              <a:pPr>
                <a:defRPr/>
              </a:pPr>
              <a:t>02.03.2026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6B11B5FB-9650-D5D9-2E8E-B0D6AE64F40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F5EA62E4-45BC-2432-5E67-F7C51D888D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037285C-7268-5B04-BC0C-06453DF3EFE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4ACA66C-36E0-B33C-740D-86696BBE49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CBFD4BF-4F9B-4C48-8B8E-0679A792BFB5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obrázek snímku 1">
            <a:extLst>
              <a:ext uri="{FF2B5EF4-FFF2-40B4-BE49-F238E27FC236}">
                <a16:creationId xmlns:a16="http://schemas.microsoft.com/office/drawing/2014/main" id="{8622603D-466A-5FC9-B992-B1E2DEBFBE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Zástupný symbol pro poznámky 2">
            <a:extLst>
              <a:ext uri="{FF2B5EF4-FFF2-40B4-BE49-F238E27FC236}">
                <a16:creationId xmlns:a16="http://schemas.microsoft.com/office/drawing/2014/main" id="{076651A1-952A-03CD-E039-C5A2DCCDF09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  <p:sp>
        <p:nvSpPr>
          <p:cNvPr id="46084" name="Zástupný symbol pro číslo snímku 3">
            <a:extLst>
              <a:ext uri="{FF2B5EF4-FFF2-40B4-BE49-F238E27FC236}">
                <a16:creationId xmlns:a16="http://schemas.microsoft.com/office/drawing/2014/main" id="{F24CF967-3A7A-3A4A-5EE0-FA2CE5B41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F066B12-E185-4F8D-9D03-1DFEF731302B}" type="slidenum">
              <a:rPr lang="cs-CZ" altLang="cs-CZ"/>
              <a:pPr/>
              <a:t>23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symbol pro obrázek snímku 1">
            <a:extLst>
              <a:ext uri="{FF2B5EF4-FFF2-40B4-BE49-F238E27FC236}">
                <a16:creationId xmlns:a16="http://schemas.microsoft.com/office/drawing/2014/main" id="{EECBDBAF-E929-CECD-7CDA-51D4DD43BC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Zástupný symbol pro poznámky 2">
            <a:extLst>
              <a:ext uri="{FF2B5EF4-FFF2-40B4-BE49-F238E27FC236}">
                <a16:creationId xmlns:a16="http://schemas.microsoft.com/office/drawing/2014/main" id="{2BFEE5AF-E6C9-153F-EC44-AB760F0D816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  <p:sp>
        <p:nvSpPr>
          <p:cNvPr id="50180" name="Zástupný symbol pro číslo snímku 3">
            <a:extLst>
              <a:ext uri="{FF2B5EF4-FFF2-40B4-BE49-F238E27FC236}">
                <a16:creationId xmlns:a16="http://schemas.microsoft.com/office/drawing/2014/main" id="{0DD5730C-3709-426A-2C67-47A1DACE1C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01BCCB9-1A45-4AF1-A165-FB0C592DCE44}" type="slidenum">
              <a:rPr lang="cs-CZ" altLang="cs-CZ"/>
              <a:pPr/>
              <a:t>27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>
            <a:extLst>
              <a:ext uri="{FF2B5EF4-FFF2-40B4-BE49-F238E27FC236}">
                <a16:creationId xmlns:a16="http://schemas.microsoft.com/office/drawing/2014/main" id="{1170C6A9-AF16-740B-D2B9-65D8A461D39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Zástupný symbol pro poznámky 2">
            <a:extLst>
              <a:ext uri="{FF2B5EF4-FFF2-40B4-BE49-F238E27FC236}">
                <a16:creationId xmlns:a16="http://schemas.microsoft.com/office/drawing/2014/main" id="{31239BF7-F396-B90E-7B0A-D670E91FB61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  <p:sp>
        <p:nvSpPr>
          <p:cNvPr id="53252" name="Zástupný symbol pro číslo snímku 3">
            <a:extLst>
              <a:ext uri="{FF2B5EF4-FFF2-40B4-BE49-F238E27FC236}">
                <a16:creationId xmlns:a16="http://schemas.microsoft.com/office/drawing/2014/main" id="{68069E15-C678-F35B-65A7-789BE13537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F21CF31-41DF-48A7-927D-08B4B820291E}" type="slidenum">
              <a:rPr lang="cs-CZ" altLang="cs-CZ"/>
              <a:pPr/>
              <a:t>31</a:t>
            </a:fld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8BBC600-5CDB-41EE-1952-3A5BC051BC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E9F2FD5-B1DF-6D44-3D33-CD1B9F32BF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9258C5B-7781-199F-E93E-230D93DB4D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4AA66A-9E8C-48AD-80AE-4487F7C8C88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17010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3CDF81-E340-06EC-C1D4-EF47FB8710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1E2B0A2-A9D8-1EAD-43EA-403EE7AAA8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71B89D7-9616-F05C-0EF5-4E221F3A6A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5252B6-3A97-4A55-937F-15CA741D42C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62362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FDCC8B-582A-127B-FEFB-A69521D949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A28D72-54C0-DD25-BA20-CE421AAE9B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5E0B4E3-E717-0F0E-3E48-34893DC3A1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F288D6-B120-4961-9969-C077CCCCB2D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50979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ADD9C6-02CB-4FAB-6552-734FFD5C1F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BE4DD94-F073-96BD-5A2D-530E2461BE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879ECD-7385-539E-6974-26CFCF7D0D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6F0495-0522-4876-A32E-641CB395DC7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43074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nline obrázek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3212CE-D49F-BADF-1AD3-CFDDD23599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9C9E5D-6BEE-AC4F-D835-37CEDD7DD4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32849F-317B-9D32-E953-EDDC495382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DD4E2E-AB37-4279-9A78-1917B411AF3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804193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D194275-0DFB-9EDC-1FA2-7404EC7B1F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6705266-42AC-F13A-336D-B8AF96E97A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E0DC1A4-E5CE-1509-4FBA-C82366D947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322EB2-D371-4BCB-8B6B-C1776914A9B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29418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C8CE26-A2C8-3BBF-5624-78590A7551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25D3B42-0E8D-8B3E-9528-557375219A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7F2478-5742-8E7D-8A18-F38FE284AB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0A81F7-C331-4F9C-A5EA-4A0849DC77C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48394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8017E1-4CC7-0B9A-BD50-27C6B565B4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DC7CDD0-8914-C26A-D303-F6BB1E30D5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0865288-D45A-2CCB-9D93-C46C9ECAD4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DF1009-E7E9-4A0B-A478-7BD7096A673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44833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A1FBF2-EDE5-0FFC-2FCF-B323DF8F7A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400DED-1422-9CB6-A3D8-A96BE66406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C0B169-8840-EF09-A82E-534E7AF128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93ABE4-F5D6-49DF-AA36-D4689DBDEA1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1594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FF36968-8BBC-FA07-56B0-A8FEF5AA90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93FE599-6E93-D722-FE14-657A97FD31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8AE1C41-8AA8-390E-D3FC-4AC58B0E9D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612831-A409-4067-B8A3-AB83C717F17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00051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9BDB63A-9784-F6B7-3904-6D9273BD11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74CC4F2-9F1F-8D8F-946E-255E726FFB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63AB6CA-6AF7-E13E-2D68-1624184452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F340E0-F41B-4AA0-B12F-F7CB27B0E52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43608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35CE5F1-14BC-7425-619D-913B7DF0CD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E0F9C58-9518-E0F1-8E02-FCBE9791E7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628C57D-4339-6FF9-8FDC-28454494C2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03C3D9-3E36-4DA0-9822-0AE0FEC691D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34083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5E3D15-D75B-EFE6-A91F-FA7CFC5160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50EEEF-85AC-33D6-808F-3013C08A88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8C8F0D-21DC-C5F4-299B-00EF814D5C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9D61E9-0DBD-4BF4-A40B-2F49289C6F4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90741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A7196E-520E-7133-F18F-07E2EAEFDD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20A055-C78C-DC62-9F2B-B67670D695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44D908-7AC0-F96E-90B9-9092306722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2CB8BA-9DF5-412B-B6C0-D2A0F92A1D6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04029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A4973A8-7604-D92E-3566-426CDFCA96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E7F9CAD-7808-E626-5134-30ADEF7222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3A9C264-88B2-A97C-01BA-7CE5DA82CCD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F9CE32B-0E20-CB8A-8929-79A7F9DE530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C617571-C7FF-396C-EA51-01B9C5184A1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1571E217-ED2A-4BD6-A550-E6D9B7DCEE75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w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E94388AC-8D9F-A0F9-8E99-2FC9C032991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258888" y="2565400"/>
            <a:ext cx="7885112" cy="1470025"/>
          </a:xfrm>
        </p:spPr>
        <p:txBody>
          <a:bodyPr anchor="ctr"/>
          <a:lstStyle/>
          <a:p>
            <a:pPr eaLnBrk="1" hangingPunct="1"/>
            <a:r>
              <a:rPr lang="cs-CZ" altLang="cs-CZ" sz="4400" dirty="0"/>
              <a:t>I</a:t>
            </a:r>
            <a:r>
              <a:rPr lang="pt-BR" altLang="cs-CZ" sz="4400" dirty="0"/>
              <a:t>nventarizace a</a:t>
            </a:r>
            <a:r>
              <a:rPr lang="cs-CZ" altLang="cs-CZ" sz="4400" dirty="0"/>
              <a:t> p</a:t>
            </a:r>
            <a:r>
              <a:rPr lang="pt-BR" altLang="cs-CZ" sz="4400" dirty="0"/>
              <a:t>rostorová úprava lesa nepasečného</a:t>
            </a:r>
            <a:endParaRPr lang="cs-CZ" altLang="cs-CZ" sz="4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>
            <a:extLst>
              <a:ext uri="{FF2B5EF4-FFF2-40B4-BE49-F238E27FC236}">
                <a16:creationId xmlns:a16="http://schemas.microsoft.com/office/drawing/2014/main" id="{BA80C696-9810-1B6C-F0E8-6188467EC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938" y="674688"/>
            <a:ext cx="7886700" cy="993775"/>
          </a:xfrm>
        </p:spPr>
        <p:txBody>
          <a:bodyPr/>
          <a:lstStyle/>
          <a:p>
            <a:r>
              <a:rPr lang="cs-CZ" altLang="cs-CZ" sz="2800" b="1"/>
              <a:t>Lokální objemové tarify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>
                <a:extLst>
                  <a:ext uri="{FF2B5EF4-FFF2-40B4-BE49-F238E27FC236}">
                    <a16:creationId xmlns:a16="http://schemas.microsoft.com/office/drawing/2014/main" id="{DA3128BA-6507-6933-EE1D-DB3C02799D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31913" y="1484313"/>
                <a:ext cx="7056437" cy="3146425"/>
              </a:xfrm>
            </p:spPr>
            <p:txBody>
              <a:bodyPr>
                <a:normAutofit fontScale="62500" lnSpcReduction="20000"/>
              </a:bodyPr>
              <a:lstStyle/>
              <a:p>
                <a:pPr marL="0" indent="0" algn="ctr">
                  <a:buFontTx/>
                  <a:buNone/>
                  <a:defRPr/>
                </a:pPr>
                <a:r>
                  <a:rPr lang="cs-CZ" altLang="cs-CZ" sz="2625" dirty="0"/>
                  <a:t>LOT - objem stromu je funkcí jeho tloušťky ve výčetní výšce: v = f(d</a:t>
                </a:r>
                <a:r>
                  <a:rPr lang="cs-CZ" altLang="cs-CZ" sz="2625" baseline="-25000" dirty="0"/>
                  <a:t>1,3</a:t>
                </a:r>
                <a:r>
                  <a:rPr lang="cs-CZ" altLang="cs-CZ" sz="2625" dirty="0"/>
                  <a:t>)</a:t>
                </a:r>
              </a:p>
              <a:p>
                <a:pPr marL="0" indent="0">
                  <a:buFontTx/>
                  <a:buNone/>
                  <a:defRPr/>
                </a:pPr>
                <a:r>
                  <a:rPr lang="cs-CZ" dirty="0"/>
                  <a:t> Výhoda LOT: odpadá pracné měření výšek stromů</a:t>
                </a:r>
              </a:p>
              <a:p>
                <a:pPr marL="0" indent="0">
                  <a:buFontTx/>
                  <a:buNone/>
                  <a:defRPr/>
                </a:pPr>
                <a:r>
                  <a:rPr lang="cs-CZ" dirty="0"/>
                  <a:t>Nevýhoda LOT: menší přesnost výsledku</a:t>
                </a:r>
              </a:p>
              <a:p>
                <a:pPr marL="0" indent="0">
                  <a:buFontTx/>
                  <a:buNone/>
                  <a:defRPr/>
                </a:pPr>
                <a:endParaRPr lang="cs-CZ" b="1" dirty="0"/>
              </a:p>
              <a:p>
                <a:pPr marL="0" indent="0">
                  <a:buFontTx/>
                  <a:buNone/>
                  <a:defRPr/>
                </a:pPr>
                <a:r>
                  <a:rPr lang="cs-CZ" b="1" dirty="0"/>
                  <a:t>Příklad pro ŠLP ML Křtiny</a:t>
                </a:r>
              </a:p>
              <a:p>
                <a:pPr marL="0" indent="0">
                  <a:buFontTx/>
                  <a:buNone/>
                  <a:defRPr/>
                </a:pPr>
                <a:r>
                  <a:rPr lang="cs-CZ" dirty="0"/>
                  <a:t>Objemy stromů se počítají pomocí funkce: </a:t>
                </a:r>
              </a:p>
              <a:p>
                <a:pPr marL="0" indent="0">
                  <a:buFontTx/>
                  <a:buNone/>
                  <a:defRPr/>
                </a:pP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sSubSup>
                          <m:sSubSupPr>
                            <m:ctrlPr>
                              <a:rPr lang="cs-CZ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</m:sup>
                    </m:sSubSup>
                  </m:oMath>
                </a14:m>
                <a:r>
                  <a:rPr lang="cs-CZ" dirty="0"/>
                  <a:t>, kde</a:t>
                </a:r>
              </a:p>
              <a:p>
                <a:pPr marL="0" indent="0">
                  <a:buFontTx/>
                  <a:buNone/>
                  <a:defRPr/>
                </a:pPr>
                <a:br>
                  <a:rPr lang="cs-CZ" dirty="0"/>
                </a:br>
                <a:r>
                  <a:rPr lang="cs-CZ" sz="1800" dirty="0"/>
                  <a:t>v ... objem jednoho kmene v daném tloušťkovém stupni (m</a:t>
                </a:r>
                <a:r>
                  <a:rPr lang="cs-CZ" sz="1800" baseline="30000" dirty="0"/>
                  <a:t>3</a:t>
                </a:r>
                <a:r>
                  <a:rPr lang="cs-CZ" sz="1800" dirty="0"/>
                  <a:t>)</a:t>
                </a:r>
                <a:br>
                  <a:rPr lang="cs-CZ" sz="1800" dirty="0"/>
                </a:br>
                <a:r>
                  <a:rPr lang="cs-CZ" sz="1800" dirty="0"/>
                  <a:t>a</a:t>
                </a:r>
                <a:r>
                  <a:rPr lang="cs-CZ" sz="1800" baseline="-25000" dirty="0"/>
                  <a:t>0</a:t>
                </a:r>
                <a:r>
                  <a:rPr lang="cs-CZ" sz="1800" dirty="0"/>
                  <a:t>, a</a:t>
                </a:r>
                <a:r>
                  <a:rPr lang="cs-CZ" sz="1800" baseline="-25000" dirty="0"/>
                  <a:t>1</a:t>
                </a:r>
                <a:r>
                  <a:rPr lang="cs-CZ" sz="1800" dirty="0"/>
                  <a:t> a a</a:t>
                </a:r>
                <a:r>
                  <a:rPr lang="cs-CZ" sz="1800" baseline="-25000" dirty="0"/>
                  <a:t>2</a:t>
                </a:r>
                <a:r>
                  <a:rPr lang="cs-CZ" sz="1800" dirty="0"/>
                  <a:t> ... Koeficienty funkce</a:t>
                </a:r>
                <a:br>
                  <a:rPr lang="cs-CZ" sz="1800" dirty="0"/>
                </a:br>
                <a:r>
                  <a:rPr lang="cs-CZ" sz="1800" dirty="0"/>
                  <a:t>d ... výčetní tloušťka (cm);</a:t>
                </a:r>
              </a:p>
            </p:txBody>
          </p:sp>
        </mc:Choice>
        <mc:Fallback xmlns="">
          <p:sp>
            <p:nvSpPr>
              <p:cNvPr id="3" name="Zástupný symbol pro obsah 2">
                <a:extLst>
                  <a:ext uri="{FF2B5EF4-FFF2-40B4-BE49-F238E27FC236}">
                    <a16:creationId xmlns:a16="http://schemas.microsoft.com/office/drawing/2014/main" id="{DA3128BA-6507-6933-EE1D-DB3C02799D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31913" y="1484313"/>
                <a:ext cx="7056437" cy="3146425"/>
              </a:xfrm>
              <a:blipFill>
                <a:blip r:embed="rId2"/>
                <a:stretch>
                  <a:fillRect l="-864" t="-212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820" name="Nadpis 1">
            <a:extLst>
              <a:ext uri="{FF2B5EF4-FFF2-40B4-BE49-F238E27FC236}">
                <a16:creationId xmlns:a16="http://schemas.microsoft.com/office/drawing/2014/main" id="{570EAFE3-A4D8-AE5A-C738-DAC79F7A65C4}"/>
              </a:ext>
            </a:extLst>
          </p:cNvPr>
          <p:cNvSpPr txBox="1">
            <a:spLocks/>
          </p:cNvSpPr>
          <p:nvPr/>
        </p:nvSpPr>
        <p:spPr bwMode="auto">
          <a:xfrm>
            <a:off x="755650" y="115888"/>
            <a:ext cx="7886700" cy="99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b="1">
                <a:solidFill>
                  <a:schemeClr val="tx2"/>
                </a:solidFill>
              </a:rPr>
              <a:t>Zjištění zásoby</a:t>
            </a:r>
            <a:endParaRPr lang="cs-CZ" altLang="cs-CZ" sz="2100">
              <a:solidFill>
                <a:schemeClr val="tx2"/>
              </a:solidFill>
            </a:endParaRPr>
          </a:p>
        </p:txBody>
      </p:sp>
      <p:pic>
        <p:nvPicPr>
          <p:cNvPr id="34821" name="Obrázek 4">
            <a:extLst>
              <a:ext uri="{FF2B5EF4-FFF2-40B4-BE49-F238E27FC236}">
                <a16:creationId xmlns:a16="http://schemas.microsoft.com/office/drawing/2014/main" id="{FA8E9EA4-70A9-034B-7028-9E03F79EE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7" y="4257674"/>
            <a:ext cx="536416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EB89A-215C-E504-304D-D8A383AE6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04607DA2-B294-0398-ECA4-64922DA541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00186" y="274638"/>
            <a:ext cx="7643814" cy="1138237"/>
          </a:xfrm>
        </p:spPr>
        <p:txBody>
          <a:bodyPr/>
          <a:lstStyle/>
          <a:p>
            <a:pPr eaLnBrk="1" hangingPunct="1"/>
            <a:r>
              <a:rPr lang="cs-CZ" sz="2800" b="1" dirty="0"/>
              <a:t>Specifika rozdělení nepasečného lesa při klasické metodě</a:t>
            </a:r>
            <a:endParaRPr lang="cs-CZ" altLang="cs-CZ" sz="2800" b="1" dirty="0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7D541CC8-92E1-F76F-ED33-A1D8E69AAB9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234281" y="1556792"/>
            <a:ext cx="7895431" cy="54006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Porostní skupiny a etáže zde nemají opodstatnění z důvodu absence informace o věku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Nejnižší jednotkou rozdělení lesa je porost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hlavním účelem jednotky </a:t>
            </a:r>
            <a:r>
              <a:rPr lang="cs-CZ" altLang="cs-CZ" sz="2400" b="1" u="sng" dirty="0"/>
              <a:t>porost</a:t>
            </a:r>
            <a:r>
              <a:rPr lang="cs-CZ" altLang="cs-CZ" sz="2400" dirty="0"/>
              <a:t> je vymezit souvislé části lesa, odlišující se od sebe druhově, majetkově, stanovištně a kategorií lesů</a:t>
            </a:r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8B4F6039-272A-180D-98BD-5494E59DA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1412875"/>
            <a:ext cx="764381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4400">
              <a:solidFill>
                <a:schemeClr val="tx2"/>
              </a:solidFill>
            </a:endParaRPr>
          </a:p>
        </p:txBody>
      </p:sp>
      <p:pic>
        <p:nvPicPr>
          <p:cNvPr id="2" name="Obrázek 6">
            <a:extLst>
              <a:ext uri="{FF2B5EF4-FFF2-40B4-BE49-F238E27FC236}">
                <a16:creationId xmlns:a16="http://schemas.microsoft.com/office/drawing/2014/main" id="{5AE5BB9A-F271-DF9B-353D-34364692DC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7" t="36310" r="9108" b="29485"/>
          <a:stretch>
            <a:fillRect/>
          </a:stretch>
        </p:blipFill>
        <p:spPr bwMode="auto">
          <a:xfrm>
            <a:off x="1691680" y="3542185"/>
            <a:ext cx="4896545" cy="331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2450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>
            <a:extLst>
              <a:ext uri="{FF2B5EF4-FFF2-40B4-BE49-F238E27FC236}">
                <a16:creationId xmlns:a16="http://schemas.microsoft.com/office/drawing/2014/main" id="{AB1752AD-407D-1492-3B0C-1E2FAF3D4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260350"/>
            <a:ext cx="7598742" cy="993775"/>
          </a:xfrm>
        </p:spPr>
        <p:txBody>
          <a:bodyPr/>
          <a:lstStyle/>
          <a:p>
            <a:r>
              <a:rPr lang="cs-CZ" altLang="cs-CZ" sz="2800" b="1" dirty="0"/>
              <a:t>Výsledek inventarizace nepasečného porostu klasickou metodou</a:t>
            </a:r>
            <a:endParaRPr lang="cs-CZ" altLang="cs-CZ" sz="1400" dirty="0"/>
          </a:p>
        </p:txBody>
      </p:sp>
      <p:pic>
        <p:nvPicPr>
          <p:cNvPr id="35843" name="Obrázek 7">
            <a:extLst>
              <a:ext uri="{FF2B5EF4-FFF2-40B4-BE49-F238E27FC236}">
                <a16:creationId xmlns:a16="http://schemas.microsoft.com/office/drawing/2014/main" id="{C1C6406B-F925-3704-30D8-E85BEB2F5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254125"/>
            <a:ext cx="9101138" cy="377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>
            <a:extLst>
              <a:ext uri="{FF2B5EF4-FFF2-40B4-BE49-F238E27FC236}">
                <a16:creationId xmlns:a16="http://schemas.microsoft.com/office/drawing/2014/main" id="{6F35386F-DAAF-ED3E-4391-4D1C24B18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350" y="44450"/>
            <a:ext cx="7297738" cy="993775"/>
          </a:xfrm>
        </p:spPr>
        <p:txBody>
          <a:bodyPr/>
          <a:lstStyle/>
          <a:p>
            <a:r>
              <a:rPr lang="cs-CZ" altLang="cs-CZ" b="1"/>
              <a:t>Vývoj tloušťkové struktury</a:t>
            </a:r>
            <a:br>
              <a:rPr lang="cs-CZ" altLang="cs-CZ"/>
            </a:br>
            <a:endParaRPr lang="cs-CZ" altLang="cs-CZ" sz="2100"/>
          </a:p>
        </p:txBody>
      </p:sp>
      <p:pic>
        <p:nvPicPr>
          <p:cNvPr id="36867" name="Obrázek 2">
            <a:extLst>
              <a:ext uri="{FF2B5EF4-FFF2-40B4-BE49-F238E27FC236}">
                <a16:creationId xmlns:a16="http://schemas.microsoft.com/office/drawing/2014/main" id="{6E44E183-47EC-DBFF-2E8A-8301300FE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32" r="51768"/>
          <a:stretch>
            <a:fillRect/>
          </a:stretch>
        </p:blipFill>
        <p:spPr bwMode="auto">
          <a:xfrm>
            <a:off x="1258888" y="1268413"/>
            <a:ext cx="7529512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>
            <a:extLst>
              <a:ext uri="{FF2B5EF4-FFF2-40B4-BE49-F238E27FC236}">
                <a16:creationId xmlns:a16="http://schemas.microsoft.com/office/drawing/2014/main" id="{6C40740F-75F2-6A9F-29D6-E989C9592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88" y="44450"/>
            <a:ext cx="7886700" cy="993775"/>
          </a:xfrm>
        </p:spPr>
        <p:txBody>
          <a:bodyPr/>
          <a:lstStyle/>
          <a:p>
            <a:r>
              <a:rPr lang="cs-CZ" altLang="cs-CZ" b="1"/>
              <a:t>Vývoj výčetní základny</a:t>
            </a:r>
            <a:br>
              <a:rPr lang="cs-CZ" altLang="cs-CZ"/>
            </a:br>
            <a:endParaRPr lang="cs-CZ" altLang="cs-CZ" sz="2100"/>
          </a:p>
        </p:txBody>
      </p:sp>
      <p:pic>
        <p:nvPicPr>
          <p:cNvPr id="37891" name="Obrázek 4">
            <a:extLst>
              <a:ext uri="{FF2B5EF4-FFF2-40B4-BE49-F238E27FC236}">
                <a16:creationId xmlns:a16="http://schemas.microsoft.com/office/drawing/2014/main" id="{56045B91-A032-3E92-D4FC-E622AD67C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46"/>
          <a:stretch>
            <a:fillRect/>
          </a:stretch>
        </p:blipFill>
        <p:spPr bwMode="auto">
          <a:xfrm>
            <a:off x="1185863" y="836613"/>
            <a:ext cx="7958137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>
            <a:extLst>
              <a:ext uri="{FF2B5EF4-FFF2-40B4-BE49-F238E27FC236}">
                <a16:creationId xmlns:a16="http://schemas.microsoft.com/office/drawing/2014/main" id="{B27F807B-11B9-D3E3-32B8-27DBE3A43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88" y="44450"/>
            <a:ext cx="7886700" cy="993775"/>
          </a:xfrm>
        </p:spPr>
        <p:txBody>
          <a:bodyPr/>
          <a:lstStyle/>
          <a:p>
            <a:r>
              <a:rPr lang="cs-CZ" altLang="cs-CZ" b="1"/>
              <a:t>Zastoupení dřevin</a:t>
            </a:r>
            <a:endParaRPr lang="cs-CZ" altLang="cs-CZ" sz="2100"/>
          </a:p>
        </p:txBody>
      </p:sp>
      <p:pic>
        <p:nvPicPr>
          <p:cNvPr id="38915" name="Obrázek 2">
            <a:extLst>
              <a:ext uri="{FF2B5EF4-FFF2-40B4-BE49-F238E27FC236}">
                <a16:creationId xmlns:a16="http://schemas.microsoft.com/office/drawing/2014/main" id="{0BB8D46F-06B7-C8AF-B742-D1AC31C7C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5" t="44832"/>
          <a:stretch>
            <a:fillRect/>
          </a:stretch>
        </p:blipFill>
        <p:spPr bwMode="auto">
          <a:xfrm>
            <a:off x="1619250" y="1268413"/>
            <a:ext cx="656907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>
            <a:extLst>
              <a:ext uri="{FF2B5EF4-FFF2-40B4-BE49-F238E27FC236}">
                <a16:creationId xmlns:a16="http://schemas.microsoft.com/office/drawing/2014/main" id="{D923E4F6-99C2-A503-CD16-4116F2455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62013"/>
            <a:ext cx="7886700" cy="993775"/>
          </a:xfrm>
        </p:spPr>
        <p:txBody>
          <a:bodyPr/>
          <a:lstStyle/>
          <a:p>
            <a:r>
              <a:rPr lang="cs-CZ" altLang="cs-CZ" b="1"/>
              <a:t>Zjišťování stavu lesa</a:t>
            </a:r>
            <a:endParaRPr lang="cs-CZ" altLang="cs-CZ" sz="2100"/>
          </a:p>
        </p:txBody>
      </p:sp>
      <p:pic>
        <p:nvPicPr>
          <p:cNvPr id="39939" name="Obrázek 4">
            <a:extLst>
              <a:ext uri="{FF2B5EF4-FFF2-40B4-BE49-F238E27FC236}">
                <a16:creationId xmlns:a16="http://schemas.microsoft.com/office/drawing/2014/main" id="{0531217B-5152-87DD-2177-40847FC20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420938"/>
            <a:ext cx="3028950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Obrázek 6">
            <a:extLst>
              <a:ext uri="{FF2B5EF4-FFF2-40B4-BE49-F238E27FC236}">
                <a16:creationId xmlns:a16="http://schemas.microsoft.com/office/drawing/2014/main" id="{38C8B0E3-B053-043A-02DB-C025CA8369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958975"/>
            <a:ext cx="3168650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ousměrná vodorovná šipka 8">
            <a:extLst>
              <a:ext uri="{FF2B5EF4-FFF2-40B4-BE49-F238E27FC236}">
                <a16:creationId xmlns:a16="http://schemas.microsoft.com/office/drawing/2014/main" id="{0A19E056-7C9D-930E-9E63-AD723FDD296D}"/>
              </a:ext>
            </a:extLst>
          </p:cNvPr>
          <p:cNvSpPr/>
          <p:nvPr/>
        </p:nvSpPr>
        <p:spPr>
          <a:xfrm>
            <a:off x="4500563" y="3716338"/>
            <a:ext cx="1395412" cy="306387"/>
          </a:xfrm>
          <a:prstGeom prst="leftRightArrow">
            <a:avLst/>
          </a:prstGeom>
          <a:solidFill>
            <a:schemeClr val="accent6">
              <a:alpha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>
            <a:extLst>
              <a:ext uri="{FF2B5EF4-FFF2-40B4-BE49-F238E27FC236}">
                <a16:creationId xmlns:a16="http://schemas.microsoft.com/office/drawing/2014/main" id="{CB851C67-F57B-EB63-DB07-73DFBC11C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71538"/>
            <a:ext cx="9144000" cy="995362"/>
          </a:xfrm>
        </p:spPr>
        <p:txBody>
          <a:bodyPr/>
          <a:lstStyle/>
          <a:p>
            <a:r>
              <a:rPr lang="cs-CZ" altLang="cs-CZ"/>
              <a:t>	</a:t>
            </a:r>
            <a:r>
              <a:rPr lang="cs-CZ" altLang="cs-CZ" sz="2700"/>
              <a:t>Klasická kontrolní metoda – výhody a nevýhody</a:t>
            </a: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5AC7D731-2B39-4ADF-A57A-67BBEED2D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8888" y="1674813"/>
            <a:ext cx="3868737" cy="823912"/>
          </a:xfrm>
          <a:gradFill>
            <a:gsLst>
              <a:gs pos="0">
                <a:srgbClr val="00B050"/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anchor="ctr"/>
          <a:lstStyle/>
          <a:p>
            <a:pPr algn="ctr">
              <a:defRPr/>
            </a:pPr>
            <a:r>
              <a:rPr lang="cs-CZ" dirty="0"/>
              <a:t>VÝHODY</a:t>
            </a:r>
          </a:p>
        </p:txBody>
      </p:sp>
      <p:sp>
        <p:nvSpPr>
          <p:cNvPr id="40964" name="Zástupný symbol pro obsah 6">
            <a:extLst>
              <a:ext uri="{FF2B5EF4-FFF2-40B4-BE49-F238E27FC236}">
                <a16:creationId xmlns:a16="http://schemas.microsoft.com/office/drawing/2014/main" id="{37821114-CDAF-3DB0-C0E1-55E6946EE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50938" y="2498725"/>
            <a:ext cx="3868737" cy="3684588"/>
          </a:xfrm>
        </p:spPr>
        <p:txBody>
          <a:bodyPr/>
          <a:lstStyle/>
          <a:p>
            <a:r>
              <a:rPr lang="cs-CZ" altLang="cs-CZ"/>
              <a:t>Přesná informace o tloušťkové struktuře</a:t>
            </a:r>
          </a:p>
          <a:p>
            <a:r>
              <a:rPr lang="cs-CZ" altLang="cs-CZ"/>
              <a:t>Přesná informace o zásobách</a:t>
            </a:r>
          </a:p>
          <a:p>
            <a:endParaRPr lang="cs-CZ" altLang="cs-CZ"/>
          </a:p>
        </p:txBody>
      </p:sp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561FB819-985C-F910-4048-43D34830CD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219700" y="1628775"/>
            <a:ext cx="3887788" cy="823913"/>
          </a:xfrm>
          <a:gradFill>
            <a:gsLst>
              <a:gs pos="0">
                <a:srgbClr val="FF0000"/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anchor="ctr"/>
          <a:lstStyle/>
          <a:p>
            <a:pPr algn="ctr">
              <a:defRPr/>
            </a:pPr>
            <a:r>
              <a:rPr lang="cs-CZ" dirty="0"/>
              <a:t>NEVÝHODY</a:t>
            </a:r>
          </a:p>
        </p:txBody>
      </p:sp>
      <p:sp>
        <p:nvSpPr>
          <p:cNvPr id="40966" name="Zástupný symbol pro obsah 8">
            <a:extLst>
              <a:ext uri="{FF2B5EF4-FFF2-40B4-BE49-F238E27FC236}">
                <a16:creationId xmlns:a16="http://schemas.microsoft.com/office/drawing/2014/main" id="{0129BEFB-3F4B-AF70-C7CC-F5DA43D077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219700" y="2505075"/>
            <a:ext cx="3887788" cy="3684588"/>
          </a:xfrm>
        </p:spPr>
        <p:txBody>
          <a:bodyPr/>
          <a:lstStyle/>
          <a:p>
            <a:r>
              <a:rPr lang="cs-CZ" altLang="cs-CZ"/>
              <a:t>Drahá a pracná (průměrkování naplno) </a:t>
            </a:r>
          </a:p>
          <a:p>
            <a:r>
              <a:rPr lang="cs-CZ" altLang="cs-CZ"/>
              <a:t>Relativně nepřesná informace o výši přírůstu</a:t>
            </a:r>
          </a:p>
          <a:p>
            <a:endParaRPr lang="cs-CZ" altLang="cs-CZ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>
            <a:extLst>
              <a:ext uri="{FF2B5EF4-FFF2-40B4-BE49-F238E27FC236}">
                <a16:creationId xmlns:a16="http://schemas.microsoft.com/office/drawing/2014/main" id="{CF7E6880-DB75-36E4-6324-80A7B8750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188913"/>
            <a:ext cx="8229600" cy="1143000"/>
          </a:xfrm>
        </p:spPr>
        <p:txBody>
          <a:bodyPr/>
          <a:lstStyle/>
          <a:p>
            <a:r>
              <a:rPr lang="cs-CZ" altLang="cs-CZ" sz="4000" b="1" dirty="0"/>
              <a:t>Inventarizace pomocí trvalých inventarizačních ploch</a:t>
            </a:r>
            <a:endParaRPr lang="cs-CZ" altLang="cs-CZ" sz="20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87E0D29-D1C1-4457-213E-ABA1E3A71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913" y="1600200"/>
            <a:ext cx="7354887" cy="3268663"/>
          </a:xfrm>
        </p:spPr>
        <p:txBody>
          <a:bodyPr/>
          <a:lstStyle/>
          <a:p>
            <a:pPr marL="385763" indent="-385763">
              <a:buFontTx/>
              <a:buAutoNum type="arabicPeriod"/>
            </a:pPr>
            <a:r>
              <a:rPr lang="cs-CZ" altLang="cs-CZ" sz="2400" b="1" dirty="0"/>
              <a:t>Moderní mat. – </a:t>
            </a:r>
            <a:r>
              <a:rPr lang="cs-CZ" altLang="cs-CZ" sz="2400" b="1" dirty="0" err="1"/>
              <a:t>stat</a:t>
            </a:r>
            <a:r>
              <a:rPr lang="cs-CZ" altLang="cs-CZ" sz="2400" b="1" dirty="0"/>
              <a:t>. metoda </a:t>
            </a:r>
            <a:r>
              <a:rPr lang="cs-CZ" altLang="cs-CZ" sz="2400" dirty="0"/>
              <a:t>zjišťování základních taxačních veličin strukturně bohatých lesů v rámci tzv. kontrol (inventarizací) </a:t>
            </a:r>
          </a:p>
          <a:p>
            <a:pPr marL="385763" indent="-385763">
              <a:buFontTx/>
              <a:buAutoNum type="arabicPeriod"/>
            </a:pPr>
            <a:r>
              <a:rPr lang="cs-CZ" altLang="cs-CZ" sz="2400" b="1" dirty="0"/>
              <a:t>Výsledkem</a:t>
            </a:r>
            <a:r>
              <a:rPr lang="cs-CZ" altLang="cs-CZ" sz="2400" dirty="0"/>
              <a:t> je odhad </a:t>
            </a:r>
            <a:r>
              <a:rPr lang="cs-CZ" altLang="cs-CZ" sz="2400" b="1" dirty="0"/>
              <a:t>výše zásoby (objemu) </a:t>
            </a:r>
            <a:r>
              <a:rPr lang="cs-CZ" altLang="cs-CZ" sz="2400" dirty="0"/>
              <a:t>stromů od zvolené registrační hranice na tzv. kontrolní jednotce (hospodářská skupina)</a:t>
            </a:r>
          </a:p>
          <a:p>
            <a:pPr marL="385763" indent="-385763">
              <a:buFontTx/>
              <a:buAutoNum type="arabicPeriod"/>
            </a:pPr>
            <a:r>
              <a:rPr lang="cs-CZ" altLang="cs-CZ" sz="2400" b="1" dirty="0"/>
              <a:t>Význam</a:t>
            </a:r>
            <a:r>
              <a:rPr lang="cs-CZ" altLang="cs-CZ" sz="2400" dirty="0"/>
              <a:t> pro stanovení přírůstu: </a:t>
            </a:r>
          </a:p>
          <a:p>
            <a:pPr marL="385763" indent="-385763">
              <a:buFontTx/>
              <a:buNone/>
            </a:pPr>
            <a:r>
              <a:rPr lang="cs-CZ" altLang="cs-CZ" sz="2400" dirty="0"/>
              <a:t>	</a:t>
            </a:r>
          </a:p>
          <a:p>
            <a:pPr marL="385763" indent="-385763">
              <a:buFontTx/>
              <a:buNone/>
            </a:pPr>
            <a:r>
              <a:rPr lang="cs-CZ" altLang="cs-CZ" sz="2400" dirty="0"/>
              <a:t>	CBP = (V2 – V1 + T)/n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ástupný text 2">
            <a:extLst>
              <a:ext uri="{FF2B5EF4-FFF2-40B4-BE49-F238E27FC236}">
                <a16:creationId xmlns:a16="http://schemas.microsoft.com/office/drawing/2014/main" id="{CCD04BFC-83A8-89EE-0D78-0D91718E6DF4}"/>
              </a:ext>
            </a:extLst>
          </p:cNvPr>
          <p:cNvSpPr txBox="1">
            <a:spLocks/>
          </p:cNvSpPr>
          <p:nvPr/>
        </p:nvSpPr>
        <p:spPr>
          <a:xfrm>
            <a:off x="1500188" y="333375"/>
            <a:ext cx="8443912" cy="46355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ts val="100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2325" b="1" dirty="0"/>
              <a:t>Výběrové stratum – definice a principy</a:t>
            </a:r>
          </a:p>
        </p:txBody>
      </p:sp>
      <p:sp>
        <p:nvSpPr>
          <p:cNvPr id="44035" name="TextovéPole 1">
            <a:extLst>
              <a:ext uri="{FF2B5EF4-FFF2-40B4-BE49-F238E27FC236}">
                <a16:creationId xmlns:a16="http://schemas.microsoft.com/office/drawing/2014/main" id="{0339C501-A5DD-DE5C-58D4-6139246AE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188" y="1169988"/>
            <a:ext cx="7137400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57175" indent="-2571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cs-CZ" altLang="cs-CZ" sz="1500"/>
              <a:t>Stratum je pevně vymezená část inventarizovaného celku.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1500"/>
              <a:t>Stratum je primárně územím, ve kterém má síť inventarizačních lokalit konstantní hustotu a design. </a:t>
            </a:r>
          </a:p>
        </p:txBody>
      </p:sp>
      <p:pic>
        <p:nvPicPr>
          <p:cNvPr id="44036" name="Obrázek 2">
            <a:extLst>
              <a:ext uri="{FF2B5EF4-FFF2-40B4-BE49-F238E27FC236}">
                <a16:creationId xmlns:a16="http://schemas.microsoft.com/office/drawing/2014/main" id="{B29E51A7-5529-D96A-669A-F3783C7E7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989138"/>
            <a:ext cx="6945312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:a16="http://schemas.microsoft.com/office/drawing/2014/main" id="{3432C662-965C-930A-B366-04502B036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0" y="274638"/>
            <a:ext cx="7067550" cy="1143000"/>
          </a:xfrm>
        </p:spPr>
        <p:txBody>
          <a:bodyPr/>
          <a:lstStyle/>
          <a:p>
            <a:r>
              <a:rPr lang="cs-CZ" altLang="cs-CZ" sz="3600" dirty="0"/>
              <a:t>Stávající stav v ČR</a:t>
            </a:r>
          </a:p>
        </p:txBody>
      </p:sp>
      <p:sp>
        <p:nvSpPr>
          <p:cNvPr id="5123" name="Zástupný symbol pro obsah 2">
            <a:extLst>
              <a:ext uri="{FF2B5EF4-FFF2-40B4-BE49-F238E27FC236}">
                <a16:creationId xmlns:a16="http://schemas.microsoft.com/office/drawing/2014/main" id="{F72C9991-DEA3-32FC-BAA9-C8A580BA5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6376" y="1600200"/>
            <a:ext cx="4049081" cy="4133056"/>
          </a:xfrm>
        </p:spPr>
        <p:txBody>
          <a:bodyPr/>
          <a:lstStyle/>
          <a:p>
            <a:r>
              <a:rPr lang="cs-CZ" altLang="cs-CZ" sz="2000" dirty="0"/>
              <a:t>Lesní hospodářství je dominantně pasečné – lesní porosty jsou stejnověké</a:t>
            </a:r>
          </a:p>
          <a:p>
            <a:r>
              <a:rPr lang="cs-CZ" altLang="cs-CZ" sz="2000" dirty="0"/>
              <a:t>Hlavním kontrolním parametrem HÚL a pěstování lesa je </a:t>
            </a:r>
            <a:r>
              <a:rPr lang="cs-CZ" altLang="cs-CZ" sz="2000" b="1" u="sng" dirty="0"/>
              <a:t>věk</a:t>
            </a:r>
          </a:p>
          <a:p>
            <a:r>
              <a:rPr lang="cs-CZ" altLang="cs-CZ" sz="2000" dirty="0"/>
              <a:t>Les je rozdělen na jednotky prostorového rozdělení lesa do úrovně porostní skupiny (etáže)</a:t>
            </a:r>
          </a:p>
          <a:p>
            <a:r>
              <a:rPr lang="cs-CZ" altLang="cs-CZ" sz="2000" dirty="0"/>
              <a:t>Každá porostní skupina (etáž) se inventarizuje  zvlášť</a:t>
            </a:r>
          </a:p>
          <a:p>
            <a:endParaRPr lang="cs-CZ" altLang="cs-CZ" sz="2000" dirty="0"/>
          </a:p>
          <a:p>
            <a:endParaRPr lang="cs-CZ" altLang="cs-CZ" sz="2000" dirty="0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C379CEBC-894D-C541-4349-CA5C73ADED8A}"/>
              </a:ext>
            </a:extLst>
          </p:cNvPr>
          <p:cNvGrpSpPr/>
          <p:nvPr/>
        </p:nvGrpSpPr>
        <p:grpSpPr>
          <a:xfrm>
            <a:off x="5652120" y="1772816"/>
            <a:ext cx="3384376" cy="3091482"/>
            <a:chOff x="4743545" y="2471735"/>
            <a:chExt cx="2946508" cy="2776957"/>
          </a:xfrm>
        </p:grpSpPr>
        <p:pic>
          <p:nvPicPr>
            <p:cNvPr id="2" name="Obrázek 3">
              <a:extLst>
                <a:ext uri="{FF2B5EF4-FFF2-40B4-BE49-F238E27FC236}">
                  <a16:creationId xmlns:a16="http://schemas.microsoft.com/office/drawing/2014/main" id="{8126A5B3-894D-92E0-5044-EBD2DB125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43" t="16101" r="27551" b="37700"/>
            <a:stretch>
              <a:fillRect/>
            </a:stretch>
          </p:blipFill>
          <p:spPr bwMode="auto">
            <a:xfrm>
              <a:off x="4884672" y="3700642"/>
              <a:ext cx="2601523" cy="15480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C135FC5-8036-860F-452A-8489A329CC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3545" y="2471735"/>
              <a:ext cx="1290766" cy="114300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DF9227A-76A7-ABAA-AEEE-6A2C9B5E35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2722" y="2471735"/>
              <a:ext cx="1187331" cy="115517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" name="Šipka doprava 5">
              <a:extLst>
                <a:ext uri="{FF2B5EF4-FFF2-40B4-BE49-F238E27FC236}">
                  <a16:creationId xmlns:a16="http://schemas.microsoft.com/office/drawing/2014/main" id="{7EE53913-E727-15E0-F578-E35A445C7810}"/>
                </a:ext>
              </a:extLst>
            </p:cNvPr>
            <p:cNvSpPr/>
            <p:nvPr/>
          </p:nvSpPr>
          <p:spPr>
            <a:xfrm>
              <a:off x="6144586" y="2789388"/>
              <a:ext cx="185239" cy="103435"/>
            </a:xfrm>
            <a:prstGeom prst="rightArrow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6" name="Šipka doprava 6">
              <a:extLst>
                <a:ext uri="{FF2B5EF4-FFF2-40B4-BE49-F238E27FC236}">
                  <a16:creationId xmlns:a16="http://schemas.microsoft.com/office/drawing/2014/main" id="{E88DD13B-6EAE-2C02-DCC4-EDE9FD3BC270}"/>
                </a:ext>
              </a:extLst>
            </p:cNvPr>
            <p:cNvSpPr/>
            <p:nvPr/>
          </p:nvSpPr>
          <p:spPr>
            <a:xfrm rot="10800000">
              <a:off x="6143469" y="3089711"/>
              <a:ext cx="226961" cy="103436"/>
            </a:xfrm>
            <a:prstGeom prst="rightArrow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text 2">
            <a:extLst>
              <a:ext uri="{FF2B5EF4-FFF2-40B4-BE49-F238E27FC236}">
                <a16:creationId xmlns:a16="http://schemas.microsoft.com/office/drawing/2014/main" id="{907771D9-E393-A882-D85B-ECF52E9A2BE3}"/>
              </a:ext>
            </a:extLst>
          </p:cNvPr>
          <p:cNvSpPr txBox="1">
            <a:spLocks/>
          </p:cNvSpPr>
          <p:nvPr/>
        </p:nvSpPr>
        <p:spPr bwMode="auto">
          <a:xfrm>
            <a:off x="1403350" y="188913"/>
            <a:ext cx="82010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1000"/>
              </a:spcBef>
              <a:buFontTx/>
              <a:buNone/>
            </a:pPr>
            <a:r>
              <a:rPr lang="cs-CZ" altLang="cs-CZ" sz="2800" b="1" dirty="0"/>
              <a:t>Příklad stratifikace majetku a rozmístění inventarizačních lokalit</a:t>
            </a:r>
          </a:p>
        </p:txBody>
      </p:sp>
      <p:pic>
        <p:nvPicPr>
          <p:cNvPr id="43011" name="Obrázek 2">
            <a:extLst>
              <a:ext uri="{FF2B5EF4-FFF2-40B4-BE49-F238E27FC236}">
                <a16:creationId xmlns:a16="http://schemas.microsoft.com/office/drawing/2014/main" id="{C14768C1-9508-BB63-EACF-057FD2855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1177925"/>
            <a:ext cx="5040312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Obrázek 4">
            <a:extLst>
              <a:ext uri="{FF2B5EF4-FFF2-40B4-BE49-F238E27FC236}">
                <a16:creationId xmlns:a16="http://schemas.microsoft.com/office/drawing/2014/main" id="{6DED4DAE-F128-55B4-20BA-D63C79786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161" y="1148973"/>
            <a:ext cx="25304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8C159B-31C1-F601-E9AB-7C47A367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1143000"/>
          </a:xfrm>
        </p:spPr>
        <p:txBody>
          <a:bodyPr/>
          <a:lstStyle/>
          <a:p>
            <a:r>
              <a:rPr lang="cs-CZ" dirty="0"/>
              <a:t>Design inventarizační lokality</a:t>
            </a:r>
          </a:p>
        </p:txBody>
      </p:sp>
      <p:pic>
        <p:nvPicPr>
          <p:cNvPr id="5" name="Obrázek 4" descr="Obsah obrázku kruh, snímek obrazovky, diagram, design&#10;&#10;Obsah generovaný pomocí AI může být nesprávný.">
            <a:extLst>
              <a:ext uri="{FF2B5EF4-FFF2-40B4-BE49-F238E27FC236}">
                <a16:creationId xmlns:a16="http://schemas.microsoft.com/office/drawing/2014/main" id="{8EF80553-7B7E-9872-CA7E-A5A4641D4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556792"/>
            <a:ext cx="7596336" cy="1667342"/>
          </a:xfrm>
          <a:prstGeom prst="rect">
            <a:avLst/>
          </a:prstGeom>
        </p:spPr>
      </p:pic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97B67BDC-F4DC-69C2-C2CC-827E002CF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656" y="3224134"/>
            <a:ext cx="7488832" cy="2830021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/>
              <a:t>Inventarizační lokalita je pomyslný bod s geografickou pozicí, ke kterému se vztahují výsledky měření na inventarizační ploše, nebo clusteru ploch</a:t>
            </a:r>
          </a:p>
        </p:txBody>
      </p:sp>
    </p:spTree>
    <p:extLst>
      <p:ext uri="{BB962C8B-B14F-4D97-AF65-F5344CB8AC3E}">
        <p14:creationId xmlns:p14="http://schemas.microsoft.com/office/powerpoint/2010/main" val="1215094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B4A0F-F80F-92DD-4023-E639878FE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E332F3-0BD1-3BDB-0DD8-8B48A7FE3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1143000"/>
          </a:xfrm>
        </p:spPr>
        <p:txBody>
          <a:bodyPr/>
          <a:lstStyle/>
          <a:p>
            <a:r>
              <a:rPr lang="cs-CZ" dirty="0"/>
              <a:t>Design inventarizační plochy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34F99E0F-D0FE-BDC9-A5B6-668162532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656" y="3224134"/>
            <a:ext cx="7488832" cy="2830021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/>
              <a:t>Inventarizační plocha je vždy kruhová a může mít maximálně 3 podplochy s identickým středem.</a:t>
            </a:r>
          </a:p>
        </p:txBody>
      </p:sp>
      <p:pic>
        <p:nvPicPr>
          <p:cNvPr id="4" name="Obrázek 3" descr="Obsah obrázku kruh, skica, design, vzor&#10;&#10;Obsah generovaný pomocí AI může být nesprávný.">
            <a:extLst>
              <a:ext uri="{FF2B5EF4-FFF2-40B4-BE49-F238E27FC236}">
                <a16:creationId xmlns:a16="http://schemas.microsoft.com/office/drawing/2014/main" id="{29BD7AA4-1477-A61C-4DAC-D61BBA0FF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076" y="1249597"/>
            <a:ext cx="7164288" cy="194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509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>
            <a:extLst>
              <a:ext uri="{FF2B5EF4-FFF2-40B4-BE49-F238E27FC236}">
                <a16:creationId xmlns:a16="http://schemas.microsoft.com/office/drawing/2014/main" id="{B14F8D51-CAFD-4AFB-1D43-278AB6302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863" y="857250"/>
            <a:ext cx="5329237" cy="639763"/>
          </a:xfrm>
        </p:spPr>
        <p:txBody>
          <a:bodyPr/>
          <a:lstStyle/>
          <a:p>
            <a:r>
              <a:rPr lang="cs-CZ" altLang="cs-CZ" sz="2700"/>
              <a:t>Inventarizační plocha</a:t>
            </a:r>
          </a:p>
        </p:txBody>
      </p:sp>
      <p:pic>
        <p:nvPicPr>
          <p:cNvPr id="45059" name="Obrázek 13">
            <a:extLst>
              <a:ext uri="{FF2B5EF4-FFF2-40B4-BE49-F238E27FC236}">
                <a16:creationId xmlns:a16="http://schemas.microsoft.com/office/drawing/2014/main" id="{C34D4C5F-38B0-35BF-F227-3FB834EE1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00" y="1384300"/>
            <a:ext cx="48482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02D7C37E-54F0-679A-115A-130EC76DDD11}"/>
              </a:ext>
            </a:extLst>
          </p:cNvPr>
          <p:cNvGrpSpPr/>
          <p:nvPr/>
        </p:nvGrpSpPr>
        <p:grpSpPr>
          <a:xfrm>
            <a:off x="2353363" y="1628553"/>
            <a:ext cx="2531154" cy="2015303"/>
            <a:chOff x="2121753" y="1709868"/>
            <a:chExt cx="2888292" cy="2687071"/>
          </a:xfrm>
          <a:solidFill>
            <a:srgbClr val="D5FFE8"/>
          </a:solidFill>
        </p:grpSpPr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DCEA78ED-36F9-FF88-BBB4-B449EBA91514}"/>
                </a:ext>
              </a:extLst>
            </p:cNvPr>
            <p:cNvSpPr txBox="1"/>
            <p:nvPr/>
          </p:nvSpPr>
          <p:spPr>
            <a:xfrm>
              <a:off x="2121753" y="1709868"/>
              <a:ext cx="2261616" cy="1846660"/>
            </a:xfrm>
            <a:prstGeom prst="rect">
              <a:avLst/>
            </a:prstGeom>
            <a:grpFill/>
            <a:ln w="25400">
              <a:solidFill>
                <a:srgbClr val="00B050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1200" dirty="0"/>
                <a:t>Střed inventarizační plochy stabilizovaný pomocí systému GPS v systému JTSK (např. X = 516124, Y = 1135226), trvale stabilizovaný kovovým mezníkem</a:t>
              </a:r>
            </a:p>
          </p:txBody>
        </p:sp>
        <p:cxnSp>
          <p:nvCxnSpPr>
            <p:cNvPr id="10" name="Přímá spojnice se šipkou 9">
              <a:extLst>
                <a:ext uri="{FF2B5EF4-FFF2-40B4-BE49-F238E27FC236}">
                  <a16:creationId xmlns:a16="http://schemas.microsoft.com/office/drawing/2014/main" id="{B42E8B38-89C1-D992-30D5-ECB1E631F0F5}"/>
                </a:ext>
              </a:extLst>
            </p:cNvPr>
            <p:cNvCxnSpPr>
              <a:cxnSpLocks/>
            </p:cNvCxnSpPr>
            <p:nvPr/>
          </p:nvCxnSpPr>
          <p:spPr>
            <a:xfrm>
              <a:off x="4383369" y="3033307"/>
              <a:ext cx="626676" cy="1363632"/>
            </a:xfrm>
            <a:prstGeom prst="straightConnector1">
              <a:avLst/>
            </a:prstGeom>
            <a:grpFill/>
            <a:ln w="2222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349FAD82-901C-C64E-F958-C8B3709AC33B}"/>
              </a:ext>
            </a:extLst>
          </p:cNvPr>
          <p:cNvGrpSpPr/>
          <p:nvPr/>
        </p:nvGrpSpPr>
        <p:grpSpPr>
          <a:xfrm>
            <a:off x="5162311" y="1997328"/>
            <a:ext cx="2335043" cy="1221158"/>
            <a:chOff x="1679068" y="2488043"/>
            <a:chExt cx="2664510" cy="1628210"/>
          </a:xfrm>
          <a:solidFill>
            <a:srgbClr val="D5FFE8"/>
          </a:solidFill>
        </p:grpSpPr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995746C8-E8F8-B154-0D52-1E14A1A29F10}"/>
                </a:ext>
              </a:extLst>
            </p:cNvPr>
            <p:cNvSpPr txBox="1"/>
            <p:nvPr/>
          </p:nvSpPr>
          <p:spPr>
            <a:xfrm>
              <a:off x="2081962" y="2488043"/>
              <a:ext cx="2261616" cy="1107996"/>
            </a:xfrm>
            <a:prstGeom prst="rect">
              <a:avLst/>
            </a:prstGeom>
            <a:grpFill/>
            <a:ln w="25400">
              <a:solidFill>
                <a:srgbClr val="00B050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1200" dirty="0"/>
                <a:t>Inventarizační </a:t>
              </a:r>
              <a:r>
                <a:rPr lang="cs-CZ" sz="1200" dirty="0" err="1"/>
                <a:t>podplocha</a:t>
              </a:r>
              <a:r>
                <a:rPr lang="cs-CZ" sz="1200" dirty="0"/>
                <a:t> r = 3m pro sběr údajů o stromech o tloušťce d</a:t>
              </a:r>
              <a:r>
                <a:rPr lang="cs-CZ" sz="1200" baseline="-25000" dirty="0"/>
                <a:t>1,3</a:t>
              </a:r>
              <a:r>
                <a:rPr lang="cs-CZ" sz="1200" dirty="0"/>
                <a:t> ≥7cm a &lt;12cm.</a:t>
              </a:r>
            </a:p>
          </p:txBody>
        </p:sp>
        <p:cxnSp>
          <p:nvCxnSpPr>
            <p:cNvPr id="18" name="Přímá spojnice se šipkou 17">
              <a:extLst>
                <a:ext uri="{FF2B5EF4-FFF2-40B4-BE49-F238E27FC236}">
                  <a16:creationId xmlns:a16="http://schemas.microsoft.com/office/drawing/2014/main" id="{0D51645A-59AD-407D-C182-48FD971795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79068" y="3565261"/>
              <a:ext cx="442685" cy="550992"/>
            </a:xfrm>
            <a:prstGeom prst="straightConnector1">
              <a:avLst/>
            </a:prstGeom>
            <a:grpFill/>
            <a:ln w="2222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69A4071D-5ED4-BC49-08AC-EBD9F7F96D75}"/>
              </a:ext>
            </a:extLst>
          </p:cNvPr>
          <p:cNvGrpSpPr/>
          <p:nvPr/>
        </p:nvGrpSpPr>
        <p:grpSpPr>
          <a:xfrm>
            <a:off x="5822065" y="4330060"/>
            <a:ext cx="2178935" cy="830997"/>
            <a:chOff x="1857203" y="2488043"/>
            <a:chExt cx="2486375" cy="1107997"/>
          </a:xfrm>
          <a:solidFill>
            <a:srgbClr val="D5FFE8"/>
          </a:solidFill>
        </p:grpSpPr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87F427CA-66AF-CA0A-FDA8-7B031BFB6F41}"/>
                </a:ext>
              </a:extLst>
            </p:cNvPr>
            <p:cNvSpPr txBox="1"/>
            <p:nvPr/>
          </p:nvSpPr>
          <p:spPr>
            <a:xfrm>
              <a:off x="2081962" y="2488043"/>
              <a:ext cx="2261616" cy="1107997"/>
            </a:xfrm>
            <a:prstGeom prst="rect">
              <a:avLst/>
            </a:prstGeom>
            <a:grpFill/>
            <a:ln w="25400">
              <a:solidFill>
                <a:srgbClr val="00B050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1200" dirty="0"/>
                <a:t>Inventarizační </a:t>
              </a:r>
              <a:r>
                <a:rPr lang="cs-CZ" sz="1200" dirty="0" err="1"/>
                <a:t>podplocha</a:t>
              </a:r>
              <a:r>
                <a:rPr lang="cs-CZ" sz="1200" dirty="0"/>
                <a:t> r = 7m pro sběr údajů o stromech o tloušťce d</a:t>
              </a:r>
              <a:r>
                <a:rPr lang="cs-CZ" sz="1200" baseline="-25000" dirty="0"/>
                <a:t>1,3</a:t>
              </a:r>
              <a:r>
                <a:rPr lang="cs-CZ" sz="1200" dirty="0"/>
                <a:t> ≥12cm a &lt;30cm.</a:t>
              </a:r>
            </a:p>
          </p:txBody>
        </p:sp>
        <p:cxnSp>
          <p:nvCxnSpPr>
            <p:cNvPr id="23" name="Přímá spojnice se šipkou 22">
              <a:extLst>
                <a:ext uri="{FF2B5EF4-FFF2-40B4-BE49-F238E27FC236}">
                  <a16:creationId xmlns:a16="http://schemas.microsoft.com/office/drawing/2014/main" id="{FA7BF911-AB5E-AA7F-0004-79D55B02101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57203" y="2626399"/>
              <a:ext cx="224759" cy="266217"/>
            </a:xfrm>
            <a:prstGeom prst="straightConnector1">
              <a:avLst/>
            </a:prstGeom>
            <a:grpFill/>
            <a:ln w="2222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35294A52-18BE-F558-6336-321337009F3A}"/>
              </a:ext>
            </a:extLst>
          </p:cNvPr>
          <p:cNvGrpSpPr/>
          <p:nvPr/>
        </p:nvGrpSpPr>
        <p:grpSpPr>
          <a:xfrm>
            <a:off x="2861842" y="3646832"/>
            <a:ext cx="2455964" cy="886827"/>
            <a:chOff x="1541085" y="2488043"/>
            <a:chExt cx="2802493" cy="1182436"/>
          </a:xfrm>
          <a:solidFill>
            <a:srgbClr val="D5FFE8"/>
          </a:solidFill>
        </p:grpSpPr>
        <p:sp>
          <p:nvSpPr>
            <p:cNvPr id="27" name="TextovéPole 26">
              <a:extLst>
                <a:ext uri="{FF2B5EF4-FFF2-40B4-BE49-F238E27FC236}">
                  <a16:creationId xmlns:a16="http://schemas.microsoft.com/office/drawing/2014/main" id="{B5B34ACF-A4A6-176D-BE2F-486A862AF6EF}"/>
                </a:ext>
              </a:extLst>
            </p:cNvPr>
            <p:cNvSpPr txBox="1"/>
            <p:nvPr/>
          </p:nvSpPr>
          <p:spPr>
            <a:xfrm>
              <a:off x="2081962" y="2488043"/>
              <a:ext cx="2261616" cy="1107996"/>
            </a:xfrm>
            <a:prstGeom prst="rect">
              <a:avLst/>
            </a:prstGeom>
            <a:grpFill/>
            <a:ln w="25400">
              <a:solidFill>
                <a:srgbClr val="00B050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1200" dirty="0"/>
                <a:t>Inventarizační </a:t>
              </a:r>
              <a:r>
                <a:rPr lang="cs-CZ" sz="1200" dirty="0" err="1"/>
                <a:t>podplocha</a:t>
              </a:r>
              <a:r>
                <a:rPr lang="cs-CZ" sz="1200" dirty="0"/>
                <a:t> r = 12,62m pro sběr údajů o stromech o tloušťce d</a:t>
              </a:r>
              <a:r>
                <a:rPr lang="cs-CZ" sz="1200" baseline="-25000" dirty="0"/>
                <a:t>1,3</a:t>
              </a:r>
              <a:r>
                <a:rPr lang="cs-CZ" sz="1200" dirty="0"/>
                <a:t> ≥30cm.</a:t>
              </a:r>
            </a:p>
          </p:txBody>
        </p:sp>
        <p:cxnSp>
          <p:nvCxnSpPr>
            <p:cNvPr id="28" name="Přímá spojnice se šipkou 27">
              <a:extLst>
                <a:ext uri="{FF2B5EF4-FFF2-40B4-BE49-F238E27FC236}">
                  <a16:creationId xmlns:a16="http://schemas.microsoft.com/office/drawing/2014/main" id="{F52B007B-0426-A8A9-F0C9-DF7A5FFA0F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41085" y="2892616"/>
              <a:ext cx="540876" cy="777863"/>
            </a:xfrm>
            <a:prstGeom prst="straightConnector1">
              <a:avLst/>
            </a:prstGeom>
            <a:grpFill/>
            <a:ln w="2222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Skupina 29">
            <a:extLst>
              <a:ext uri="{FF2B5EF4-FFF2-40B4-BE49-F238E27FC236}">
                <a16:creationId xmlns:a16="http://schemas.microsoft.com/office/drawing/2014/main" id="{4AE18DB1-1125-70F8-0C05-C85FF054E662}"/>
              </a:ext>
            </a:extLst>
          </p:cNvPr>
          <p:cNvGrpSpPr/>
          <p:nvPr/>
        </p:nvGrpSpPr>
        <p:grpSpPr>
          <a:xfrm>
            <a:off x="3026781" y="4883092"/>
            <a:ext cx="2631992" cy="1384995"/>
            <a:chOff x="1340220" y="2488043"/>
            <a:chExt cx="3003358" cy="1846661"/>
          </a:xfrm>
          <a:solidFill>
            <a:srgbClr val="D5FFE8"/>
          </a:solidFill>
        </p:grpSpPr>
        <p:sp>
          <p:nvSpPr>
            <p:cNvPr id="31" name="TextovéPole 30">
              <a:extLst>
                <a:ext uri="{FF2B5EF4-FFF2-40B4-BE49-F238E27FC236}">
                  <a16:creationId xmlns:a16="http://schemas.microsoft.com/office/drawing/2014/main" id="{417533EA-FC45-09AA-C53E-77251260DDBE}"/>
                </a:ext>
              </a:extLst>
            </p:cNvPr>
            <p:cNvSpPr txBox="1"/>
            <p:nvPr/>
          </p:nvSpPr>
          <p:spPr>
            <a:xfrm>
              <a:off x="2081962" y="2488043"/>
              <a:ext cx="2261616" cy="1846661"/>
            </a:xfrm>
            <a:prstGeom prst="rect">
              <a:avLst/>
            </a:prstGeom>
            <a:grpFill/>
            <a:ln w="25400">
              <a:solidFill>
                <a:srgbClr val="00B050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1200" dirty="0"/>
                <a:t>Pomocný navigační objekt pro přesné dohledání středu plochy (strom, nebo markantní objekt, pozice mimo plochu, viditelně v terénu označený)</a:t>
              </a:r>
            </a:p>
          </p:txBody>
        </p:sp>
        <p:cxnSp>
          <p:nvCxnSpPr>
            <p:cNvPr id="32" name="Přímá spojnice se šipkou 31">
              <a:extLst>
                <a:ext uri="{FF2B5EF4-FFF2-40B4-BE49-F238E27FC236}">
                  <a16:creationId xmlns:a16="http://schemas.microsoft.com/office/drawing/2014/main" id="{436CFB15-1D34-430B-E0F2-D3733B6D23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40220" y="2892616"/>
              <a:ext cx="741741" cy="292773"/>
            </a:xfrm>
            <a:prstGeom prst="straightConnector1">
              <a:avLst/>
            </a:prstGeom>
            <a:grpFill/>
            <a:ln w="2222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Skupina 33">
            <a:extLst>
              <a:ext uri="{FF2B5EF4-FFF2-40B4-BE49-F238E27FC236}">
                <a16:creationId xmlns:a16="http://schemas.microsoft.com/office/drawing/2014/main" id="{C8BBDAEB-55B7-9C3B-10EE-0125CD78697D}"/>
              </a:ext>
            </a:extLst>
          </p:cNvPr>
          <p:cNvGrpSpPr/>
          <p:nvPr/>
        </p:nvGrpSpPr>
        <p:grpSpPr>
          <a:xfrm>
            <a:off x="4884517" y="3053951"/>
            <a:ext cx="2973429" cy="830997"/>
            <a:chOff x="950608" y="2488043"/>
            <a:chExt cx="3392970" cy="1107997"/>
          </a:xfrm>
          <a:solidFill>
            <a:srgbClr val="D5FFE8"/>
          </a:solidFill>
        </p:grpSpPr>
        <p:sp>
          <p:nvSpPr>
            <p:cNvPr id="35" name="TextovéPole 34">
              <a:extLst>
                <a:ext uri="{FF2B5EF4-FFF2-40B4-BE49-F238E27FC236}">
                  <a16:creationId xmlns:a16="http://schemas.microsoft.com/office/drawing/2014/main" id="{9730FD69-927F-3437-BF3A-6EE3C2A1DBA0}"/>
                </a:ext>
              </a:extLst>
            </p:cNvPr>
            <p:cNvSpPr txBox="1"/>
            <p:nvPr/>
          </p:nvSpPr>
          <p:spPr>
            <a:xfrm>
              <a:off x="2081962" y="2488043"/>
              <a:ext cx="2261616" cy="1107997"/>
            </a:xfrm>
            <a:prstGeom prst="rect">
              <a:avLst/>
            </a:prstGeom>
            <a:grpFill/>
            <a:ln w="25400">
              <a:solidFill>
                <a:srgbClr val="00B050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1200" dirty="0"/>
                <a:t>Příslušník nejtenčí kohorty kmenů (např. SM, d1,3 = 76mm, h = 8.4m, x =-0,14, y = 0,74)</a:t>
              </a:r>
            </a:p>
          </p:txBody>
        </p:sp>
        <p:cxnSp>
          <p:nvCxnSpPr>
            <p:cNvPr id="36" name="Přímá spojnice se šipkou 35">
              <a:extLst>
                <a:ext uri="{FF2B5EF4-FFF2-40B4-BE49-F238E27FC236}">
                  <a16:creationId xmlns:a16="http://schemas.microsoft.com/office/drawing/2014/main" id="{63758CC8-1E65-B789-ED28-6C6FD762DE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0608" y="2892616"/>
              <a:ext cx="1131354" cy="216429"/>
            </a:xfrm>
            <a:prstGeom prst="straightConnector1">
              <a:avLst/>
            </a:prstGeom>
            <a:grpFill/>
            <a:ln w="2222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>
            <a:extLst>
              <a:ext uri="{FF2B5EF4-FFF2-40B4-BE49-F238E27FC236}">
                <a16:creationId xmlns:a16="http://schemas.microsoft.com/office/drawing/2014/main" id="{7EC8B994-EAA9-C500-43C9-B4D7529C1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Technologie</a:t>
            </a:r>
          </a:p>
        </p:txBody>
      </p:sp>
      <p:pic>
        <p:nvPicPr>
          <p:cNvPr id="47107" name="Obrázek 4">
            <a:extLst>
              <a:ext uri="{FF2B5EF4-FFF2-40B4-BE49-F238E27FC236}">
                <a16:creationId xmlns:a16="http://schemas.microsoft.com/office/drawing/2014/main" id="{E7F57B56-0354-4951-36B5-704BD6ADA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1116013"/>
            <a:ext cx="1981200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Obrázek 5">
            <a:extLst>
              <a:ext uri="{FF2B5EF4-FFF2-40B4-BE49-F238E27FC236}">
                <a16:creationId xmlns:a16="http://schemas.microsoft.com/office/drawing/2014/main" id="{32607E94-AC15-A286-6243-AD9187D9B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230313"/>
            <a:ext cx="1739900" cy="2590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587E318B-7595-C1BD-F2D7-43079BDCEC7A}"/>
              </a:ext>
            </a:extLst>
          </p:cNvPr>
          <p:cNvCxnSpPr/>
          <p:nvPr/>
        </p:nvCxnSpPr>
        <p:spPr>
          <a:xfrm>
            <a:off x="2555875" y="1417638"/>
            <a:ext cx="3024188" cy="8588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110" name="Obrázek 10">
            <a:extLst>
              <a:ext uri="{FF2B5EF4-FFF2-40B4-BE49-F238E27FC236}">
                <a16:creationId xmlns:a16="http://schemas.microsoft.com/office/drawing/2014/main" id="{4A5FB0E5-585E-BDAF-A48B-055C603F20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3752850"/>
            <a:ext cx="2663825" cy="20240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D819E875-7542-DEF5-0107-DDA676CFACD4}"/>
              </a:ext>
            </a:extLst>
          </p:cNvPr>
          <p:cNvCxnSpPr/>
          <p:nvPr/>
        </p:nvCxnSpPr>
        <p:spPr>
          <a:xfrm>
            <a:off x="2212975" y="2838450"/>
            <a:ext cx="1782763" cy="12382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112" name="Obrázek 13">
            <a:extLst>
              <a:ext uri="{FF2B5EF4-FFF2-40B4-BE49-F238E27FC236}">
                <a16:creationId xmlns:a16="http://schemas.microsoft.com/office/drawing/2014/main" id="{213D8EED-DAA3-1E6B-D4BB-C419BD221C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340225"/>
            <a:ext cx="4016375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8F084D-7FA1-3768-73A8-3A82DD003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1143000"/>
          </a:xfrm>
        </p:spPr>
        <p:txBody>
          <a:bodyPr/>
          <a:lstStyle/>
          <a:p>
            <a:r>
              <a:rPr lang="cs-CZ" sz="3200" dirty="0"/>
              <a:t>Postup měření na inventarizační ploše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413C1F-FE02-8B23-3CE4-A0A1BD66E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632" y="1600200"/>
            <a:ext cx="4536504" cy="4525963"/>
          </a:xfrm>
        </p:spPr>
        <p:txBody>
          <a:bodyPr/>
          <a:lstStyle/>
          <a:p>
            <a:r>
              <a:rPr lang="cs-CZ" sz="1800" dirty="0"/>
              <a:t>Měřící přístroj se postaví na střed inventarizační plochy</a:t>
            </a:r>
          </a:p>
          <a:p>
            <a:r>
              <a:rPr lang="cs-CZ" sz="1800" dirty="0"/>
              <a:t>U každého vzorníku se změří a zaznamená azimut a vzdálenost od středu plochy k vzorníku</a:t>
            </a:r>
          </a:p>
          <a:p>
            <a:r>
              <a:rPr lang="cs-CZ" sz="1800" dirty="0"/>
              <a:t>Na vzorník se do místa měřiště připne připínáček</a:t>
            </a:r>
          </a:p>
          <a:p>
            <a:r>
              <a:rPr lang="cs-CZ" sz="1800" dirty="0"/>
              <a:t>Tloušťka vzorníku se měří ve dvou směrech podle vzoru na obrázku (u kmenů ve výšce 1,3m, u pařezů na řezné hraně)</a:t>
            </a:r>
          </a:p>
          <a:p>
            <a:r>
              <a:rPr lang="cs-CZ" sz="1800" dirty="0"/>
              <a:t>Pro vybrané vzorníky se změří výška</a:t>
            </a:r>
          </a:p>
          <a:p>
            <a:r>
              <a:rPr lang="cs-CZ" sz="1800" dirty="0"/>
              <a:t>Pro každý vzorník se dále zjišťuje doprovodná sada informací – pařez, zlom, souš, vývrat atd.</a:t>
            </a:r>
          </a:p>
          <a:p>
            <a:endParaRPr lang="cs-CZ" sz="1800" dirty="0"/>
          </a:p>
          <a:p>
            <a:endParaRPr lang="cs-CZ" sz="1800" dirty="0"/>
          </a:p>
        </p:txBody>
      </p:sp>
      <p:pic>
        <p:nvPicPr>
          <p:cNvPr id="5" name="Obrázek 4" descr="Obsah obrázku venku, strom, les, zalesněná oblast&#10;&#10;Obsah generovaný pomocí AI může být nesprávný.">
            <a:extLst>
              <a:ext uri="{FF2B5EF4-FFF2-40B4-BE49-F238E27FC236}">
                <a16:creationId xmlns:a16="http://schemas.microsoft.com/office/drawing/2014/main" id="{46016F71-D114-4B05-834E-6BA8BBCF7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2668" y="1268760"/>
            <a:ext cx="1667644" cy="2205239"/>
          </a:xfrm>
          <a:prstGeom prst="rect">
            <a:avLst/>
          </a:prstGeom>
        </p:spPr>
      </p:pic>
      <p:pic>
        <p:nvPicPr>
          <p:cNvPr id="7" name="Obrázek 6" descr="Obsah obrázku venku, rostlina, strom, dřevo&#10;&#10;Obsah generovaný pomocí AI může být nesprávný.">
            <a:extLst>
              <a:ext uri="{FF2B5EF4-FFF2-40B4-BE49-F238E27FC236}">
                <a16:creationId xmlns:a16="http://schemas.microsoft.com/office/drawing/2014/main" id="{8178748C-D881-009F-6351-32D84CCF9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404" y="1268760"/>
            <a:ext cx="1667645" cy="2246216"/>
          </a:xfrm>
          <a:prstGeom prst="rect">
            <a:avLst/>
          </a:prstGeom>
        </p:spPr>
      </p:pic>
      <p:pic>
        <p:nvPicPr>
          <p:cNvPr id="9" name="Obrázek 8" descr="Obsah obrázku snímek obrazovky, řada/pruh, diagram, Vykreslený graf&#10;&#10;Obsah generovaný pomocí AI může být nesprávný.">
            <a:extLst>
              <a:ext uri="{FF2B5EF4-FFF2-40B4-BE49-F238E27FC236}">
                <a16:creationId xmlns:a16="http://schemas.microsoft.com/office/drawing/2014/main" id="{ACB34710-088D-C076-203A-7A1F22F3B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796" y="3573016"/>
            <a:ext cx="3290677" cy="192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9136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1018D6-8E8B-8CCC-4E3D-32B0561CD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116632"/>
            <a:ext cx="7355160" cy="648072"/>
          </a:xfrm>
        </p:spPr>
        <p:txBody>
          <a:bodyPr/>
          <a:lstStyle/>
          <a:p>
            <a:r>
              <a:rPr lang="cs-CZ" sz="2800" dirty="0"/>
              <a:t>Výsledek terénního měření</a:t>
            </a:r>
          </a:p>
        </p:txBody>
      </p:sp>
      <p:pic>
        <p:nvPicPr>
          <p:cNvPr id="5" name="Zástupný obsah 4" descr="Obsah obrázku kruh, text, snímek obrazovky, diagram&#10;&#10;Obsah generovaný pomocí AI může být nesprávný.">
            <a:extLst>
              <a:ext uri="{FF2B5EF4-FFF2-40B4-BE49-F238E27FC236}">
                <a16:creationId xmlns:a16="http://schemas.microsoft.com/office/drawing/2014/main" id="{4A202650-91E6-2D99-862B-BCD21DCF5A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325528" y="2981819"/>
            <a:ext cx="3894544" cy="3709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Obrázek 8" descr="Obsah obrázku text, účtenka, řada/pruh, číslo&#10;&#10;Obsah generovaný pomocí AI může být nesprávný.">
            <a:extLst>
              <a:ext uri="{FF2B5EF4-FFF2-40B4-BE49-F238E27FC236}">
                <a16:creationId xmlns:a16="http://schemas.microsoft.com/office/drawing/2014/main" id="{774E1A62-9687-4954-F46B-EB96D9420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528" y="764704"/>
            <a:ext cx="7843232" cy="221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737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>
            <a:extLst>
              <a:ext uri="{FF2B5EF4-FFF2-40B4-BE49-F238E27FC236}">
                <a16:creationId xmlns:a16="http://schemas.microsoft.com/office/drawing/2014/main" id="{0516EC2A-31FF-A7F3-F7EB-1AD791058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913" y="188913"/>
            <a:ext cx="7272535" cy="857250"/>
          </a:xfrm>
        </p:spPr>
        <p:txBody>
          <a:bodyPr/>
          <a:lstStyle/>
          <a:p>
            <a:r>
              <a:rPr lang="cs-CZ" altLang="cs-CZ" sz="2800" dirty="0">
                <a:solidFill>
                  <a:schemeClr val="tx1"/>
                </a:solidFill>
              </a:rPr>
              <a:t>Výsledek inventarizace pro porostní skupiny</a:t>
            </a:r>
          </a:p>
        </p:txBody>
      </p:sp>
      <p:pic>
        <p:nvPicPr>
          <p:cNvPr id="49155" name="Obrázek 39">
            <a:extLst>
              <a:ext uri="{FF2B5EF4-FFF2-40B4-BE49-F238E27FC236}">
                <a16:creationId xmlns:a16="http://schemas.microsoft.com/office/drawing/2014/main" id="{A4334C8C-E10F-95F6-048D-11490061F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5"/>
          <a:stretch>
            <a:fillRect/>
          </a:stretch>
        </p:blipFill>
        <p:spPr bwMode="auto">
          <a:xfrm>
            <a:off x="1362075" y="1196975"/>
            <a:ext cx="7138988" cy="450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A4D40-40B7-6804-B7C6-CB587FFFF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C6D2A2B5-865E-EB9F-8D70-352F77CD42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8678" y="323533"/>
            <a:ext cx="7643814" cy="1138237"/>
          </a:xfrm>
        </p:spPr>
        <p:txBody>
          <a:bodyPr/>
          <a:lstStyle/>
          <a:p>
            <a:pPr eaLnBrk="1" hangingPunct="1"/>
            <a:r>
              <a:rPr lang="cs-CZ" sz="3200" b="1" dirty="0"/>
              <a:t>Specifika rozdělení nepasečného lesa při metodě trvalých inventarizačních ploch</a:t>
            </a:r>
            <a:endParaRPr lang="cs-CZ" altLang="cs-CZ" sz="3200" b="1" dirty="0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C59039C8-8AFB-79D1-443E-33AE85C37DA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256601" y="1916832"/>
            <a:ext cx="7895431" cy="54006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Porostní skupiny a etáže zde nemají opodstatnění z důvodu absence informace o věku, mohou ale zůstat jako orientační a evidenční prostorové jednotky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/>
              <a:t>Jednotkou, pro kterou je inventarizace vyhodnocena a uváděna jsou tzv. hospodářské skupiny</a:t>
            </a:r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F02CAF43-CBAE-25F5-DA22-FE3859407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1412875"/>
            <a:ext cx="764381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4400">
              <a:solidFill>
                <a:schemeClr val="tx2"/>
              </a:solidFill>
            </a:endParaRPr>
          </a:p>
        </p:txBody>
      </p:sp>
      <p:pic>
        <p:nvPicPr>
          <p:cNvPr id="6" name="Zástupný symbol pro online obrázek 5" descr="Obsah obrázku mapa&#10;&#10;Obsah generovaný pomocí AI může být nesprávný.">
            <a:extLst>
              <a:ext uri="{FF2B5EF4-FFF2-40B4-BE49-F238E27FC236}">
                <a16:creationId xmlns:a16="http://schemas.microsoft.com/office/drawing/2014/main" id="{7E32993A-6048-13D5-0704-8B5C77D41B66}"/>
              </a:ext>
            </a:extLst>
          </p:cNvPr>
          <p:cNvPicPr>
            <a:picLocks noGrp="1" noChangeAspect="1"/>
          </p:cNvPicPr>
          <p:nvPr>
            <p:ph type="clipArt"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4860032" y="3078480"/>
            <a:ext cx="4038600" cy="3637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13838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CDDA93-15B6-F08E-BE6C-4E31B3B11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901680"/>
          </a:xfrm>
        </p:spPr>
        <p:txBody>
          <a:bodyPr/>
          <a:lstStyle/>
          <a:p>
            <a:pPr algn="l"/>
            <a:r>
              <a:rPr lang="cs-CZ" sz="3600" dirty="0"/>
              <a:t>Hospodářská skupina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EC11C5D-DA74-6600-71FB-67D540CD414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187624" y="1176318"/>
            <a:ext cx="7776864" cy="4762421"/>
          </a:xfrm>
        </p:spPr>
        <p:txBody>
          <a:bodyPr/>
          <a:lstStyle/>
          <a:p>
            <a:r>
              <a:rPr lang="cs-CZ" sz="1800" dirty="0"/>
              <a:t>Sdružuje lesní porosty s obdobnými klimatickými a půdními charakteristikami, případně také funkčním zaměřením a stavem lesa. </a:t>
            </a:r>
          </a:p>
          <a:p>
            <a:r>
              <a:rPr lang="cs-CZ" sz="1800" dirty="0"/>
              <a:t>Definice hospodářské skupiny je velmi podobná definici hospodářského souboru. Části lesa sdružené v hospodářské skupině by tedy měly být příbuzné typologicky (např. kyselá stanoviště vyšších poloh), funkčním zaměřením (kategorií či subkategorií lesa – např. lesy zvláštního určení) a stavem lesa (porostním typem, mírou přiblížení k cílovému stavu atd.).  </a:t>
            </a:r>
          </a:p>
          <a:p>
            <a:r>
              <a:rPr lang="cs-CZ" sz="1800" dirty="0"/>
              <a:t>Na rozdíl od hospodářských souborů jsou hranice hospodářských skupin vedeny po hranicích jednotek trvalého rozdělení lesa, tedy oddělení, dílců, nebo porostů. Hospodářská skupina je tedy vždy množinou více porostů. </a:t>
            </a:r>
          </a:p>
          <a:p>
            <a:r>
              <a:rPr lang="cs-CZ" sz="1800" dirty="0"/>
              <a:t>Především je pak hospodářská skupina základní jednotkou pro zjišťování a uvádění stavu lesa a plánování hospodářských opatření v případech, kdy je stav lesa zjišťován na trvalých inventarizačních plochách. </a:t>
            </a:r>
          </a:p>
          <a:p>
            <a:r>
              <a:rPr lang="cs-CZ" sz="1800" dirty="0"/>
              <a:t>V mapě a hospodářské knize či jiných tabulkových přehledech lesního hospodářského plánu se hospodářské skupiny označují arabskými čísly s podtržením (např 25).</a:t>
            </a:r>
          </a:p>
        </p:txBody>
      </p:sp>
    </p:spTree>
    <p:extLst>
      <p:ext uri="{BB962C8B-B14F-4D97-AF65-F5344CB8AC3E}">
        <p14:creationId xmlns:p14="http://schemas.microsoft.com/office/powerpoint/2010/main" val="3206706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068939BF-BDB3-816E-8FB6-73AF353D8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450" y="274638"/>
            <a:ext cx="7499350" cy="1143000"/>
          </a:xfrm>
        </p:spPr>
        <p:txBody>
          <a:bodyPr/>
          <a:lstStyle/>
          <a:p>
            <a:r>
              <a:rPr lang="cs-CZ" altLang="en-US" sz="4000"/>
              <a:t>Co HÚL ztratí přechodem na nepasečné hospodaření?</a:t>
            </a:r>
          </a:p>
        </p:txBody>
      </p:sp>
      <p:sp>
        <p:nvSpPr>
          <p:cNvPr id="6147" name="Zástupný symbol pro obsah 2">
            <a:extLst>
              <a:ext uri="{FF2B5EF4-FFF2-40B4-BE49-F238E27FC236}">
                <a16:creationId xmlns:a16="http://schemas.microsoft.com/office/drawing/2014/main" id="{1FE9E750-AE6C-DC44-2C93-85E15C877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813" y="1600200"/>
            <a:ext cx="7138987" cy="4565650"/>
          </a:xfrm>
        </p:spPr>
        <p:txBody>
          <a:bodyPr/>
          <a:lstStyle/>
          <a:p>
            <a:r>
              <a:rPr lang="cs-CZ" altLang="en-US" dirty="0"/>
              <a:t>Věk</a:t>
            </a:r>
          </a:p>
          <a:p>
            <a:r>
              <a:rPr lang="cs-CZ" altLang="en-US" dirty="0"/>
              <a:t>Střední taxační veličiny</a:t>
            </a:r>
          </a:p>
          <a:p>
            <a:r>
              <a:rPr lang="cs-CZ" altLang="en-US" dirty="0"/>
              <a:t>Podrobné informace pro porostní skupiny (etáže)</a:t>
            </a:r>
          </a:p>
          <a:p>
            <a:r>
              <a:rPr lang="cs-CZ" altLang="en-US" dirty="0"/>
              <a:t>Taxační (růstové) tabulky</a:t>
            </a:r>
          </a:p>
          <a:p>
            <a:r>
              <a:rPr lang="cs-CZ" altLang="en-US" dirty="0" err="1"/>
              <a:t>Zakmenění</a:t>
            </a:r>
            <a:endParaRPr lang="cs-CZ" altLang="en-US" dirty="0"/>
          </a:p>
          <a:p>
            <a:r>
              <a:rPr lang="cs-CZ" altLang="en-US" dirty="0"/>
              <a:t>Stávající dominantní metody zjišťování zásob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text 2">
            <a:extLst>
              <a:ext uri="{FF2B5EF4-FFF2-40B4-BE49-F238E27FC236}">
                <a16:creationId xmlns:a16="http://schemas.microsoft.com/office/drawing/2014/main" id="{1F412826-E81B-D3DA-FDFA-60966AD66604}"/>
              </a:ext>
            </a:extLst>
          </p:cNvPr>
          <p:cNvSpPr txBox="1">
            <a:spLocks/>
          </p:cNvSpPr>
          <p:nvPr/>
        </p:nvSpPr>
        <p:spPr bwMode="auto">
          <a:xfrm>
            <a:off x="1547813" y="620713"/>
            <a:ext cx="82010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1000"/>
              </a:spcBef>
              <a:buFontTx/>
              <a:buNone/>
            </a:pPr>
            <a:r>
              <a:rPr lang="cs-CZ" altLang="cs-CZ" sz="2100" b="1"/>
              <a:t>Příklad výstupů po lesnických úsecích</a:t>
            </a:r>
          </a:p>
        </p:txBody>
      </p:sp>
      <p:pic>
        <p:nvPicPr>
          <p:cNvPr id="51203" name="Obrázek 1">
            <a:extLst>
              <a:ext uri="{FF2B5EF4-FFF2-40B4-BE49-F238E27FC236}">
                <a16:creationId xmlns:a16="http://schemas.microsoft.com/office/drawing/2014/main" id="{188672A5-59EE-A710-1B89-4FD5356D4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341438"/>
            <a:ext cx="7986712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adpis 1">
            <a:extLst>
              <a:ext uri="{FF2B5EF4-FFF2-40B4-BE49-F238E27FC236}">
                <a16:creationId xmlns:a16="http://schemas.microsoft.com/office/drawing/2014/main" id="{DDBC24AD-805B-27CC-5A9F-C507E7DB2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888" y="-136525"/>
            <a:ext cx="7134225" cy="1143000"/>
          </a:xfrm>
        </p:spPr>
        <p:txBody>
          <a:bodyPr/>
          <a:lstStyle/>
          <a:p>
            <a:r>
              <a:rPr lang="cs-CZ" altLang="cs-CZ"/>
              <a:t>Lesnická mapa</a:t>
            </a:r>
          </a:p>
        </p:txBody>
      </p:sp>
      <p:grpSp>
        <p:nvGrpSpPr>
          <p:cNvPr id="52227" name="Skupina 10">
            <a:extLst>
              <a:ext uri="{FF2B5EF4-FFF2-40B4-BE49-F238E27FC236}">
                <a16:creationId xmlns:a16="http://schemas.microsoft.com/office/drawing/2014/main" id="{EDF00DE8-636A-B893-510A-BA62230E7813}"/>
              </a:ext>
            </a:extLst>
          </p:cNvPr>
          <p:cNvGrpSpPr>
            <a:grpSpLocks/>
          </p:cNvGrpSpPr>
          <p:nvPr/>
        </p:nvGrpSpPr>
        <p:grpSpPr bwMode="auto">
          <a:xfrm>
            <a:off x="247636" y="1012283"/>
            <a:ext cx="8883650" cy="5732462"/>
            <a:chOff x="58272" y="1038098"/>
            <a:chExt cx="9144000" cy="5692902"/>
          </a:xfrm>
        </p:grpSpPr>
        <p:pic>
          <p:nvPicPr>
            <p:cNvPr id="52228" name="Obrázek 6">
              <a:extLst>
                <a:ext uri="{FF2B5EF4-FFF2-40B4-BE49-F238E27FC236}">
                  <a16:creationId xmlns:a16="http://schemas.microsoft.com/office/drawing/2014/main" id="{0CD58EB9-49D6-6B81-1560-F19F85CD1C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35"/>
            <a:stretch>
              <a:fillRect/>
            </a:stretch>
          </p:blipFill>
          <p:spPr bwMode="auto">
            <a:xfrm>
              <a:off x="58272" y="1038098"/>
              <a:ext cx="9144000" cy="554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29" name="Obrázek 4">
              <a:extLst>
                <a:ext uri="{FF2B5EF4-FFF2-40B4-BE49-F238E27FC236}">
                  <a16:creationId xmlns:a16="http://schemas.microsoft.com/office/drawing/2014/main" id="{63EDDE98-7522-37CD-FAD5-0C76766C5E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6425" y="2941638"/>
              <a:ext cx="3444875" cy="378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text 2">
            <a:extLst>
              <a:ext uri="{FF2B5EF4-FFF2-40B4-BE49-F238E27FC236}">
                <a16:creationId xmlns:a16="http://schemas.microsoft.com/office/drawing/2014/main" id="{9DBBB33C-B292-E256-FF60-35BCCE75F994}"/>
              </a:ext>
            </a:extLst>
          </p:cNvPr>
          <p:cNvSpPr txBox="1">
            <a:spLocks/>
          </p:cNvSpPr>
          <p:nvPr/>
        </p:nvSpPr>
        <p:spPr bwMode="auto">
          <a:xfrm>
            <a:off x="665163" y="1000125"/>
            <a:ext cx="820102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000"/>
              </a:spcBef>
              <a:buFontTx/>
              <a:buNone/>
            </a:pPr>
            <a:endParaRPr lang="cs-CZ" altLang="cs-CZ" sz="1800" u="sng"/>
          </a:p>
        </p:txBody>
      </p:sp>
      <p:sp>
        <p:nvSpPr>
          <p:cNvPr id="54275" name="Zástupný text 2">
            <a:extLst>
              <a:ext uri="{FF2B5EF4-FFF2-40B4-BE49-F238E27FC236}">
                <a16:creationId xmlns:a16="http://schemas.microsoft.com/office/drawing/2014/main" id="{1067B439-EE03-5A63-354B-974464A07873}"/>
              </a:ext>
            </a:extLst>
          </p:cNvPr>
          <p:cNvSpPr txBox="1">
            <a:spLocks/>
          </p:cNvSpPr>
          <p:nvPr/>
        </p:nvSpPr>
        <p:spPr bwMode="auto">
          <a:xfrm>
            <a:off x="1331913" y="274638"/>
            <a:ext cx="82010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1000"/>
              </a:spcBef>
              <a:buFontTx/>
              <a:buNone/>
            </a:pPr>
            <a:r>
              <a:rPr lang="cs-CZ" altLang="cs-CZ" sz="2100" b="1"/>
              <a:t>Využití TIP pro inventarizaci škod zvěří</a:t>
            </a:r>
          </a:p>
        </p:txBody>
      </p:sp>
      <p:pic>
        <p:nvPicPr>
          <p:cNvPr id="54276" name="Obrázek 1">
            <a:extLst>
              <a:ext uri="{FF2B5EF4-FFF2-40B4-BE49-F238E27FC236}">
                <a16:creationId xmlns:a16="http://schemas.microsoft.com/office/drawing/2014/main" id="{7F769A8E-8CB1-4659-212E-592C014D5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1465263"/>
            <a:ext cx="480695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12BA26E7-C89C-DC87-27B9-A730F26E6F90}"/>
              </a:ext>
            </a:extLst>
          </p:cNvPr>
          <p:cNvGraphicFramePr>
            <a:graphicFrameLocks noGrp="1"/>
          </p:cNvGraphicFramePr>
          <p:nvPr/>
        </p:nvGraphicFramePr>
        <p:xfrm>
          <a:off x="6372225" y="2708275"/>
          <a:ext cx="2378075" cy="1389067"/>
        </p:xfrm>
        <a:graphic>
          <a:graphicData uri="http://schemas.openxmlformats.org/drawingml/2006/table">
            <a:tbl>
              <a:tblPr/>
              <a:tblGrid>
                <a:gridCol w="715963">
                  <a:extLst>
                    <a:ext uri="{9D8B030D-6E8A-4147-A177-3AD203B41FA5}">
                      <a16:colId xmlns:a16="http://schemas.microsoft.com/office/drawing/2014/main" val="298038626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1290219872"/>
                    </a:ext>
                  </a:extLst>
                </a:gridCol>
                <a:gridCol w="577850">
                  <a:extLst>
                    <a:ext uri="{9D8B030D-6E8A-4147-A177-3AD203B41FA5}">
                      <a16:colId xmlns:a16="http://schemas.microsoft.com/office/drawing/2014/main" val="3212394090"/>
                    </a:ext>
                  </a:extLst>
                </a:gridCol>
                <a:gridCol w="715962">
                  <a:extLst>
                    <a:ext uri="{9D8B030D-6E8A-4147-A177-3AD203B41FA5}">
                      <a16:colId xmlns:a16="http://schemas.microsoft.com/office/drawing/2014/main" val="4066105564"/>
                    </a:ext>
                  </a:extLst>
                </a:gridCol>
              </a:tblGrid>
              <a:tr h="284163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HONITBA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Poškození obnovy okusem a vytloukáním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7544879"/>
                  </a:ext>
                </a:extLst>
              </a:tr>
              <a:tr h="13811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% </a:t>
                      </a:r>
                      <a:endParaRPr kumimoji="0" lang="cs-CZ" altLang="cs-CZ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IS</a:t>
                      </a:r>
                      <a:endParaRPr kumimoji="0" lang="cs-CZ" altLang="cs-CZ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3470686"/>
                  </a:ext>
                </a:extLst>
              </a:tr>
              <a:tr h="1381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Bílovice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  <a:endParaRPr kumimoji="0" lang="cs-CZ" altLang="cs-CZ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20.5</a:t>
                      </a:r>
                      <a:endParaRPr kumimoji="0" lang="cs-CZ" altLang="cs-CZ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±4.5</a:t>
                      </a:r>
                      <a:endParaRPr kumimoji="0" lang="cs-CZ" altLang="cs-CZ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5729578"/>
                  </a:ext>
                </a:extLst>
              </a:tr>
              <a:tr h="1381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Habrůvka I.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</a:t>
                      </a:r>
                      <a:endParaRPr kumimoji="0" lang="cs-CZ" altLang="cs-CZ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20.3</a:t>
                      </a:r>
                      <a:endParaRPr kumimoji="0" lang="cs-CZ" altLang="cs-CZ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±3.8</a:t>
                      </a:r>
                      <a:endParaRPr kumimoji="0" lang="cs-CZ" altLang="cs-CZ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8889348"/>
                  </a:ext>
                </a:extLst>
              </a:tr>
              <a:tr h="1381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Habrůvka II.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</a:t>
                      </a:r>
                      <a:endParaRPr kumimoji="0" lang="cs-CZ" altLang="cs-CZ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13.4</a:t>
                      </a:r>
                      <a:endParaRPr kumimoji="0" lang="cs-CZ" altLang="cs-CZ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±3.6</a:t>
                      </a:r>
                      <a:endParaRPr kumimoji="0" lang="cs-CZ" altLang="cs-CZ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9874853"/>
                  </a:ext>
                </a:extLst>
              </a:tr>
              <a:tr h="1381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Hády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</a:t>
                      </a:r>
                      <a:endParaRPr kumimoji="0" lang="cs-CZ" altLang="cs-CZ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19.3</a:t>
                      </a:r>
                      <a:endParaRPr kumimoji="0" lang="cs-CZ" altLang="cs-CZ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±3.9</a:t>
                      </a:r>
                      <a:endParaRPr kumimoji="0" lang="cs-CZ" altLang="cs-CZ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8262629"/>
                  </a:ext>
                </a:extLst>
              </a:tr>
              <a:tr h="1381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Pronajatá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</a:t>
                      </a:r>
                      <a:endParaRPr kumimoji="0" lang="cs-CZ" altLang="cs-CZ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10.9</a:t>
                      </a:r>
                      <a:endParaRPr kumimoji="0" lang="cs-CZ" altLang="cs-CZ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±3.1</a:t>
                      </a:r>
                      <a:endParaRPr kumimoji="0" lang="cs-CZ" altLang="cs-CZ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5747990"/>
                  </a:ext>
                </a:extLst>
              </a:tr>
              <a:tr h="1381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Vranov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  <a:endParaRPr kumimoji="0" lang="cs-CZ" altLang="cs-CZ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8.8</a:t>
                      </a:r>
                      <a:endParaRPr kumimoji="0" lang="cs-CZ" altLang="cs-CZ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±2.4</a:t>
                      </a:r>
                      <a:endParaRPr kumimoji="0" lang="cs-CZ" altLang="cs-CZ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5304253"/>
                  </a:ext>
                </a:extLst>
              </a:tr>
              <a:tr h="1381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LHC celkem</a:t>
                      </a:r>
                      <a:endParaRPr kumimoji="0" lang="cs-CZ" altLang="cs-CZ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228</a:t>
                      </a:r>
                      <a:endParaRPr kumimoji="0" lang="cs-CZ" altLang="cs-CZ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14.8</a:t>
                      </a:r>
                      <a:endParaRPr kumimoji="0" lang="cs-CZ" altLang="cs-CZ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±1.5</a:t>
                      </a:r>
                      <a:endParaRPr kumimoji="0" lang="cs-CZ" altLang="cs-CZ" sz="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4760490"/>
                  </a:ext>
                </a:extLst>
              </a:tr>
            </a:tbl>
          </a:graphicData>
        </a:graphic>
      </p:graphicFrame>
      <p:graphicFrame>
        <p:nvGraphicFramePr>
          <p:cNvPr id="11" name="Tabulka 10">
            <a:extLst>
              <a:ext uri="{FF2B5EF4-FFF2-40B4-BE49-F238E27FC236}">
                <a16:creationId xmlns:a16="http://schemas.microsoft.com/office/drawing/2014/main" id="{68412DEE-F4EB-1C77-632B-047C1FAC256E}"/>
              </a:ext>
            </a:extLst>
          </p:cNvPr>
          <p:cNvGraphicFramePr>
            <a:graphicFrameLocks noGrp="1"/>
          </p:cNvGraphicFramePr>
          <p:nvPr/>
        </p:nvGraphicFramePr>
        <p:xfrm>
          <a:off x="6372225" y="1465263"/>
          <a:ext cx="2378076" cy="1096960"/>
        </p:xfrm>
        <a:graphic>
          <a:graphicData uri="http://schemas.openxmlformats.org/drawingml/2006/table">
            <a:tbl>
              <a:tblPr firstRow="1" firstCol="1" bandRow="1"/>
              <a:tblGrid>
                <a:gridCol w="594519">
                  <a:extLst>
                    <a:ext uri="{9D8B030D-6E8A-4147-A177-3AD203B41FA5}">
                      <a16:colId xmlns:a16="http://schemas.microsoft.com/office/drawing/2014/main" val="3040090014"/>
                    </a:ext>
                  </a:extLst>
                </a:gridCol>
                <a:gridCol w="594519">
                  <a:extLst>
                    <a:ext uri="{9D8B030D-6E8A-4147-A177-3AD203B41FA5}">
                      <a16:colId xmlns:a16="http://schemas.microsoft.com/office/drawing/2014/main" val="3095525271"/>
                    </a:ext>
                  </a:extLst>
                </a:gridCol>
                <a:gridCol w="594519">
                  <a:extLst>
                    <a:ext uri="{9D8B030D-6E8A-4147-A177-3AD203B41FA5}">
                      <a16:colId xmlns:a16="http://schemas.microsoft.com/office/drawing/2014/main" val="1881739732"/>
                    </a:ext>
                  </a:extLst>
                </a:gridCol>
                <a:gridCol w="594519">
                  <a:extLst>
                    <a:ext uri="{9D8B030D-6E8A-4147-A177-3AD203B41FA5}">
                      <a16:colId xmlns:a16="http://schemas.microsoft.com/office/drawing/2014/main" val="3489979977"/>
                    </a:ext>
                  </a:extLst>
                </a:gridCol>
              </a:tblGrid>
              <a:tr h="1371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HONITBA</a:t>
                      </a:r>
                      <a:endParaRPr lang="cs-CZ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7" marR="333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</a:t>
                      </a:r>
                      <a:endParaRPr lang="cs-CZ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7" marR="333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cs-CZ" sz="800" kern="0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PP</a:t>
                      </a:r>
                      <a:endParaRPr lang="cs-CZ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7" marR="333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cs-CZ" sz="800" kern="0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OBN</a:t>
                      </a:r>
                      <a:endParaRPr lang="cs-CZ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7" marR="333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31351"/>
                  </a:ext>
                </a:extLst>
              </a:tr>
              <a:tr h="1371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Bílovice</a:t>
                      </a:r>
                      <a:endParaRPr lang="cs-CZ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7" marR="333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45</a:t>
                      </a:r>
                      <a:endParaRPr lang="cs-CZ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7" marR="333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45</a:t>
                      </a:r>
                      <a:endParaRPr lang="cs-CZ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7" marR="333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  <a:endParaRPr lang="cs-CZ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7" marR="333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934386"/>
                  </a:ext>
                </a:extLst>
              </a:tr>
              <a:tr h="1371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Habrůvka I</a:t>
                      </a:r>
                      <a:endParaRPr lang="cs-CZ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7" marR="333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45</a:t>
                      </a:r>
                      <a:endParaRPr lang="cs-CZ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7" marR="333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44</a:t>
                      </a:r>
                      <a:endParaRPr lang="cs-CZ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7" marR="333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33</a:t>
                      </a:r>
                      <a:endParaRPr lang="cs-CZ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7" marR="333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5743452"/>
                  </a:ext>
                </a:extLst>
              </a:tr>
              <a:tr h="1371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Habrůvka II</a:t>
                      </a:r>
                      <a:endParaRPr lang="cs-CZ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7" marR="333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45</a:t>
                      </a:r>
                      <a:endParaRPr lang="cs-CZ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7" marR="333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44</a:t>
                      </a:r>
                      <a:endParaRPr lang="cs-CZ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7" marR="333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38</a:t>
                      </a:r>
                      <a:endParaRPr lang="cs-CZ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7" marR="333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9662266"/>
                  </a:ext>
                </a:extLst>
              </a:tr>
              <a:tr h="1371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Hády</a:t>
                      </a:r>
                      <a:endParaRPr lang="cs-CZ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7" marR="333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45</a:t>
                      </a:r>
                      <a:endParaRPr lang="cs-CZ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7" marR="333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44</a:t>
                      </a:r>
                      <a:endParaRPr lang="cs-CZ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7" marR="333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38</a:t>
                      </a:r>
                      <a:endParaRPr lang="cs-CZ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7" marR="333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2403432"/>
                  </a:ext>
                </a:extLst>
              </a:tr>
              <a:tr h="1371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Pronajatá</a:t>
                      </a:r>
                      <a:endParaRPr lang="cs-CZ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7" marR="333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45</a:t>
                      </a:r>
                      <a:endParaRPr lang="cs-CZ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7" marR="333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44</a:t>
                      </a:r>
                      <a:endParaRPr lang="cs-CZ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7" marR="333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44</a:t>
                      </a:r>
                      <a:endParaRPr lang="cs-CZ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7" marR="333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8644155"/>
                  </a:ext>
                </a:extLst>
              </a:tr>
              <a:tr h="1371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Vranov</a:t>
                      </a:r>
                      <a:endParaRPr lang="cs-CZ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7" marR="333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45</a:t>
                      </a:r>
                      <a:endParaRPr lang="cs-CZ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7" marR="333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45</a:t>
                      </a:r>
                      <a:endParaRPr lang="cs-CZ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7" marR="333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  <a:endParaRPr lang="cs-CZ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7" marR="333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3921757"/>
                  </a:ext>
                </a:extLst>
              </a:tr>
              <a:tr h="1371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Celkem</a:t>
                      </a:r>
                      <a:endParaRPr lang="cs-CZ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7" marR="333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270</a:t>
                      </a:r>
                      <a:endParaRPr lang="cs-CZ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7" marR="333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266</a:t>
                      </a:r>
                      <a:endParaRPr lang="cs-CZ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7" marR="333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228</a:t>
                      </a:r>
                      <a:endParaRPr lang="cs-CZ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27" marR="333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03344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text 2">
            <a:extLst>
              <a:ext uri="{FF2B5EF4-FFF2-40B4-BE49-F238E27FC236}">
                <a16:creationId xmlns:a16="http://schemas.microsoft.com/office/drawing/2014/main" id="{108F99A5-66F4-F8D0-E057-63F1A83AD938}"/>
              </a:ext>
            </a:extLst>
          </p:cNvPr>
          <p:cNvSpPr txBox="1">
            <a:spLocks/>
          </p:cNvSpPr>
          <p:nvPr/>
        </p:nvSpPr>
        <p:spPr bwMode="auto">
          <a:xfrm>
            <a:off x="665163" y="1000125"/>
            <a:ext cx="820102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000"/>
              </a:spcBef>
              <a:buFontTx/>
              <a:buNone/>
            </a:pPr>
            <a:endParaRPr lang="cs-CZ" altLang="cs-CZ" sz="1800" u="sng"/>
          </a:p>
        </p:txBody>
      </p:sp>
      <p:sp>
        <p:nvSpPr>
          <p:cNvPr id="55299" name="Zástupný text 2">
            <a:extLst>
              <a:ext uri="{FF2B5EF4-FFF2-40B4-BE49-F238E27FC236}">
                <a16:creationId xmlns:a16="http://schemas.microsoft.com/office/drawing/2014/main" id="{95746373-2F92-7035-803D-3E5A712BCEA9}"/>
              </a:ext>
            </a:extLst>
          </p:cNvPr>
          <p:cNvSpPr txBox="1">
            <a:spLocks/>
          </p:cNvSpPr>
          <p:nvPr/>
        </p:nvSpPr>
        <p:spPr bwMode="auto">
          <a:xfrm>
            <a:off x="1403350" y="333375"/>
            <a:ext cx="820102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1000"/>
              </a:spcBef>
              <a:buFontTx/>
              <a:buNone/>
            </a:pPr>
            <a:r>
              <a:rPr lang="cs-CZ" altLang="cs-CZ" sz="2100" b="1"/>
              <a:t>Využití TIP pro vizualizaci rozložení přírůstu (CBP)</a:t>
            </a:r>
          </a:p>
        </p:txBody>
      </p:sp>
      <p:pic>
        <p:nvPicPr>
          <p:cNvPr id="55300" name="Obrázek 3">
            <a:extLst>
              <a:ext uri="{FF2B5EF4-FFF2-40B4-BE49-F238E27FC236}">
                <a16:creationId xmlns:a16="http://schemas.microsoft.com/office/drawing/2014/main" id="{B4700634-C696-5F3E-86B8-EC909BFC0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6" t="25050" r="24394" b="4512"/>
          <a:stretch>
            <a:fillRect/>
          </a:stretch>
        </p:blipFill>
        <p:spPr bwMode="auto">
          <a:xfrm>
            <a:off x="1393825" y="908050"/>
            <a:ext cx="7345363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Nadpis 1">
            <a:extLst>
              <a:ext uri="{FF2B5EF4-FFF2-40B4-BE49-F238E27FC236}">
                <a16:creationId xmlns:a16="http://schemas.microsoft.com/office/drawing/2014/main" id="{A12719F6-3F3D-14EF-9C5A-FAA50760F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71538"/>
            <a:ext cx="9144000" cy="995362"/>
          </a:xfrm>
        </p:spPr>
        <p:txBody>
          <a:bodyPr/>
          <a:lstStyle/>
          <a:p>
            <a:r>
              <a:rPr lang="cs-CZ" altLang="cs-CZ"/>
              <a:t>	</a:t>
            </a:r>
            <a:r>
              <a:rPr lang="cs-CZ" altLang="cs-CZ" sz="2700"/>
              <a:t>Metoda TIP– výhody a nevýhody</a:t>
            </a: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99C31CFB-3E2F-D840-1A09-DE7BA3531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8888" y="1674813"/>
            <a:ext cx="3868737" cy="823912"/>
          </a:xfrm>
          <a:gradFill>
            <a:gsLst>
              <a:gs pos="0">
                <a:srgbClr val="00B050"/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anchor="ctr"/>
          <a:lstStyle/>
          <a:p>
            <a:pPr algn="ctr">
              <a:defRPr/>
            </a:pPr>
            <a:r>
              <a:rPr lang="cs-CZ" dirty="0"/>
              <a:t>VÝHODY</a:t>
            </a:r>
          </a:p>
        </p:txBody>
      </p:sp>
      <p:sp>
        <p:nvSpPr>
          <p:cNvPr id="56324" name="Zástupný symbol pro obsah 6">
            <a:extLst>
              <a:ext uri="{FF2B5EF4-FFF2-40B4-BE49-F238E27FC236}">
                <a16:creationId xmlns:a16="http://schemas.microsoft.com/office/drawing/2014/main" id="{D62A0B95-B705-D004-9560-50F5A4C220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50938" y="2498725"/>
            <a:ext cx="3868737" cy="2298700"/>
          </a:xfrm>
        </p:spPr>
        <p:txBody>
          <a:bodyPr/>
          <a:lstStyle/>
          <a:p>
            <a:r>
              <a:rPr lang="cs-CZ" altLang="cs-CZ" sz="2000"/>
              <a:t>Přesná informace o přírůstu</a:t>
            </a:r>
          </a:p>
          <a:p>
            <a:r>
              <a:rPr lang="cs-CZ" altLang="cs-CZ" sz="2000"/>
              <a:t>Lesní hospodářská evidence je součástí inventarizace (těžba, mortalita)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/>
              <a:t>Jsou možné nadstavby</a:t>
            </a:r>
            <a:r>
              <a:rPr lang="cs-CZ" altLang="cs-CZ" sz="1600"/>
              <a:t>:</a:t>
            </a:r>
          </a:p>
          <a:p>
            <a:pPr lvl="1" eaLnBrk="1" hangingPunct="1">
              <a:spcBef>
                <a:spcPct val="0"/>
              </a:spcBef>
            </a:pPr>
            <a:r>
              <a:rPr lang="cs-CZ" altLang="cs-CZ" sz="1200"/>
              <a:t>Škody zvěří</a:t>
            </a:r>
          </a:p>
          <a:p>
            <a:pPr lvl="1" eaLnBrk="1" hangingPunct="1">
              <a:spcBef>
                <a:spcPct val="0"/>
              </a:spcBef>
            </a:pPr>
            <a:r>
              <a:rPr lang="cs-CZ" altLang="cs-CZ" sz="1200"/>
              <a:t>Biodiverzia</a:t>
            </a:r>
          </a:p>
          <a:p>
            <a:pPr lvl="1" eaLnBrk="1" hangingPunct="1">
              <a:spcBef>
                <a:spcPct val="0"/>
              </a:spcBef>
            </a:pPr>
            <a:r>
              <a:rPr lang="cs-CZ" altLang="cs-CZ" sz="1200"/>
              <a:t>Atd.</a:t>
            </a:r>
          </a:p>
          <a:p>
            <a:endParaRPr lang="cs-CZ" altLang="cs-CZ" sz="2000"/>
          </a:p>
          <a:p>
            <a:endParaRPr lang="cs-CZ" altLang="cs-CZ" sz="2000"/>
          </a:p>
          <a:p>
            <a:endParaRPr lang="cs-CZ" altLang="cs-CZ" sz="2000"/>
          </a:p>
        </p:txBody>
      </p:sp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BFE0C77A-CF8B-C1F5-8107-5C4ACF3260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219700" y="1628775"/>
            <a:ext cx="3887788" cy="823913"/>
          </a:xfrm>
          <a:gradFill>
            <a:gsLst>
              <a:gs pos="0">
                <a:srgbClr val="FF0000"/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anchor="ctr"/>
          <a:lstStyle/>
          <a:p>
            <a:pPr algn="ctr">
              <a:defRPr/>
            </a:pPr>
            <a:r>
              <a:rPr lang="cs-CZ" dirty="0"/>
              <a:t>NEVÝHODY</a:t>
            </a:r>
          </a:p>
        </p:txBody>
      </p:sp>
      <p:sp>
        <p:nvSpPr>
          <p:cNvPr id="56326" name="Zástupný symbol pro obsah 8">
            <a:extLst>
              <a:ext uri="{FF2B5EF4-FFF2-40B4-BE49-F238E27FC236}">
                <a16:creationId xmlns:a16="http://schemas.microsoft.com/office/drawing/2014/main" id="{0A37929A-05DE-72A9-104E-5554BEDE30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219700" y="2505075"/>
            <a:ext cx="3887788" cy="3684588"/>
          </a:xfrm>
        </p:spPr>
        <p:txBody>
          <a:bodyPr/>
          <a:lstStyle/>
          <a:p>
            <a:r>
              <a:rPr lang="cs-CZ" altLang="cs-CZ" sz="2000"/>
              <a:t>Nepřesná informace o tl. struktuře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/>
              <a:t> opuštění porostní skupiny jako inventarizační a kontrolní jednotky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000"/>
              <a:t> nutná větší odbornost a zodpovědnost hospodáře</a:t>
            </a:r>
          </a:p>
          <a:p>
            <a:endParaRPr lang="cs-CZ" altLang="cs-CZ" sz="2000"/>
          </a:p>
          <a:p>
            <a:endParaRPr lang="cs-CZ" altLang="cs-CZ" sz="20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Nadpis 1">
            <a:extLst>
              <a:ext uri="{FF2B5EF4-FFF2-40B4-BE49-F238E27FC236}">
                <a16:creationId xmlns:a16="http://schemas.microsoft.com/office/drawing/2014/main" id="{28FB5E6A-4E6B-2466-2BE7-1C49B498E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350" y="3068638"/>
            <a:ext cx="7283450" cy="1143000"/>
          </a:xfrm>
        </p:spPr>
        <p:txBody>
          <a:bodyPr/>
          <a:lstStyle/>
          <a:p>
            <a:r>
              <a:rPr lang="cs-CZ" altLang="cs-CZ"/>
              <a:t>Děkuji za pozornost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A530B170-C2D0-3981-F5F7-4C10B8C4B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9725" y="274638"/>
            <a:ext cx="7065963" cy="1714500"/>
          </a:xfrm>
        </p:spPr>
        <p:txBody>
          <a:bodyPr/>
          <a:lstStyle/>
          <a:p>
            <a:r>
              <a:rPr lang="cs-CZ" altLang="cs-CZ" sz="3600"/>
              <a:t>Scénáře chování vlastníka lesa při přechodu na nepasečné hospodaření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07AC859-A2A0-3828-6F06-271FC35F1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9725" y="3487738"/>
            <a:ext cx="2160588" cy="1038225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cs-CZ" sz="2000" dirty="0"/>
              <a:t>I) scénář opatrný (konzervativní)</a:t>
            </a:r>
          </a:p>
          <a:p>
            <a:pPr>
              <a:defRPr/>
            </a:pPr>
            <a:endParaRPr lang="cs-CZ" sz="2000" dirty="0"/>
          </a:p>
        </p:txBody>
      </p:sp>
      <p:pic>
        <p:nvPicPr>
          <p:cNvPr id="7172" name="Obrázek 4">
            <a:extLst>
              <a:ext uri="{FF2B5EF4-FFF2-40B4-BE49-F238E27FC236}">
                <a16:creationId xmlns:a16="http://schemas.microsoft.com/office/drawing/2014/main" id="{B450B897-648C-D80A-8381-4DB5C1FFC9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206750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BEEA47B6-718B-B8E9-19BA-4147F6E8B71C}"/>
              </a:ext>
            </a:extLst>
          </p:cNvPr>
          <p:cNvSpPr txBox="1">
            <a:spLocks/>
          </p:cNvSpPr>
          <p:nvPr/>
        </p:nvSpPr>
        <p:spPr bwMode="auto">
          <a:xfrm>
            <a:off x="7092950" y="3387725"/>
            <a:ext cx="2159000" cy="138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cs-CZ" sz="2000" kern="0" dirty="0"/>
              <a:t>II) scénář rozhodný (alternativní)</a:t>
            </a:r>
          </a:p>
          <a:p>
            <a:pPr>
              <a:defRPr/>
            </a:pPr>
            <a:endParaRPr lang="cs-CZ" sz="2000" kern="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CE3142FC-A9D9-3B24-5C79-C409429AB8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35150" y="44624"/>
            <a:ext cx="3527425" cy="1143000"/>
          </a:xfrm>
        </p:spPr>
        <p:txBody>
          <a:bodyPr/>
          <a:lstStyle/>
          <a:p>
            <a:pPr eaLnBrk="1" hangingPunct="1"/>
            <a:r>
              <a:rPr lang="cs-CZ" altLang="cs-CZ" dirty="0"/>
              <a:t>Scénář I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CA5EB4FB-E206-03EA-B100-27526D6868A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47813" y="1268413"/>
            <a:ext cx="7345362" cy="5184775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Zachování stávající metody HÚL, v praxi ale přechod na nepasečné hospodaření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Postupná změna věkové, tloušťkové …… struktury lesa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Postupná ztráta vypovídací schopnosti věkových tříd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Nutnost opuštění scénáře I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dirty="0"/>
              <a:t>	</a:t>
            </a:r>
          </a:p>
        </p:txBody>
      </p:sp>
      <p:graphicFrame>
        <p:nvGraphicFramePr>
          <p:cNvPr id="8196" name="Object 7">
            <a:extLst>
              <a:ext uri="{FF2B5EF4-FFF2-40B4-BE49-F238E27FC236}">
                <a16:creationId xmlns:a16="http://schemas.microsoft.com/office/drawing/2014/main" id="{B83F1478-FBB4-15F6-9336-14C19B9A147E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5508625" y="3656013"/>
          <a:ext cx="2305050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2" imgW="1002865" imgH="228501" progId="Equation.3">
                  <p:embed/>
                </p:oleObj>
              </mc:Choice>
              <mc:Fallback>
                <p:oleObj name="Rovnice" r:id="rId2" imgW="1002865" imgH="228501" progId="Equation.3">
                  <p:embed/>
                  <p:pic>
                    <p:nvPicPr>
                      <p:cNvPr id="8196" name="Object 7">
                        <a:extLst>
                          <a:ext uri="{FF2B5EF4-FFF2-40B4-BE49-F238E27FC236}">
                            <a16:creationId xmlns:a16="http://schemas.microsoft.com/office/drawing/2014/main" id="{B83F1478-FBB4-15F6-9336-14C19B9A147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5" y="3656013"/>
                        <a:ext cx="2305050" cy="52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7" name="Object 10">
            <a:extLst>
              <a:ext uri="{FF2B5EF4-FFF2-40B4-BE49-F238E27FC236}">
                <a16:creationId xmlns:a16="http://schemas.microsoft.com/office/drawing/2014/main" id="{76DC50FA-23BF-7BE7-C791-2A270321E30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08625" y="4292600"/>
          <a:ext cx="2333625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4" imgW="977900" imgH="228600" progId="Equation.3">
                  <p:embed/>
                </p:oleObj>
              </mc:Choice>
              <mc:Fallback>
                <p:oleObj name="Rovnice" r:id="rId4" imgW="977900" imgH="228600" progId="Equation.3">
                  <p:embed/>
                  <p:pic>
                    <p:nvPicPr>
                      <p:cNvPr id="8197" name="Object 10">
                        <a:extLst>
                          <a:ext uri="{FF2B5EF4-FFF2-40B4-BE49-F238E27FC236}">
                            <a16:creationId xmlns:a16="http://schemas.microsoft.com/office/drawing/2014/main" id="{76DC50FA-23BF-7BE7-C791-2A270321E30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5" y="4292600"/>
                        <a:ext cx="2333625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8" name="Picture 4">
            <a:extLst>
              <a:ext uri="{FF2B5EF4-FFF2-40B4-BE49-F238E27FC236}">
                <a16:creationId xmlns:a16="http://schemas.microsoft.com/office/drawing/2014/main" id="{EAC76A09-6BFB-7206-182E-9300C4C9B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699828"/>
            <a:ext cx="3295650" cy="2447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D373D506-809F-D272-6BCF-4D6497ED95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Scénář II.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81A1E184-79BC-3470-9D88-7A75868D45F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92275" y="1196975"/>
            <a:ext cx="7272338" cy="50688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Vlastník lesa deklaruje převod na les výběrný (nepasečný, trvale tvořivý)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V ČR není právně podložený postup pro deklaraci hospodářského způsobu (co není zakázáno, je povoleno)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K dispozici 2 metody pro zařízení výběrného lesa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400" dirty="0"/>
              <a:t>A) klasická metoda (</a:t>
            </a:r>
            <a:r>
              <a:rPr lang="cs-CZ" altLang="cs-CZ" sz="2400" dirty="0" err="1"/>
              <a:t>Gurnaud</a:t>
            </a:r>
            <a:r>
              <a:rPr lang="cs-CZ" altLang="cs-CZ" sz="2400" dirty="0"/>
              <a:t> – </a:t>
            </a:r>
            <a:r>
              <a:rPr lang="cs-CZ" altLang="cs-CZ" sz="2400" dirty="0" err="1"/>
              <a:t>Biolley</a:t>
            </a:r>
            <a:r>
              <a:rPr lang="cs-CZ" altLang="cs-CZ" sz="2400" dirty="0"/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400" dirty="0"/>
              <a:t>B) inventarizace na bázi trvalých inventarizačních ploch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8CC083F8-E9C8-9CBC-010C-53760E008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74638"/>
            <a:ext cx="7859216" cy="1143000"/>
          </a:xfrm>
        </p:spPr>
        <p:txBody>
          <a:bodyPr/>
          <a:lstStyle/>
          <a:p>
            <a:r>
              <a:rPr lang="cs-CZ" altLang="cs-CZ" b="1" dirty="0"/>
              <a:t>Klasická metoda</a:t>
            </a:r>
            <a:br>
              <a:rPr lang="cs-CZ" altLang="cs-CZ" dirty="0"/>
            </a:br>
            <a:r>
              <a:rPr lang="cs-CZ" altLang="cs-CZ" sz="2100" dirty="0"/>
              <a:t>účel a význam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042B22B-BC29-5695-01F0-A742ABCB9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913" y="1600200"/>
            <a:ext cx="7354887" cy="3268663"/>
          </a:xfrm>
        </p:spPr>
        <p:txBody>
          <a:bodyPr/>
          <a:lstStyle/>
          <a:p>
            <a:pPr marL="385763" indent="-385763">
              <a:buFontTx/>
              <a:buAutoNum type="arabicPeriod"/>
            </a:pPr>
            <a:r>
              <a:rPr lang="cs-CZ" altLang="cs-CZ" sz="2400" b="1" dirty="0"/>
              <a:t>Tradiční metoda </a:t>
            </a:r>
            <a:r>
              <a:rPr lang="cs-CZ" altLang="cs-CZ" sz="2400" dirty="0"/>
              <a:t>zjišťování základních taxačních veličin nejen strukturně bohatých – výběrných – lesů v rámci tzv. kontrol (inventarizací) </a:t>
            </a:r>
          </a:p>
          <a:p>
            <a:pPr marL="385763" indent="-385763">
              <a:buFontTx/>
              <a:buAutoNum type="arabicPeriod"/>
            </a:pPr>
            <a:r>
              <a:rPr lang="cs-CZ" altLang="cs-CZ" sz="2400" b="1" dirty="0"/>
              <a:t>Výsledkem</a:t>
            </a:r>
            <a:r>
              <a:rPr lang="cs-CZ" altLang="cs-CZ" sz="2400" dirty="0"/>
              <a:t> je znalost </a:t>
            </a:r>
            <a:r>
              <a:rPr lang="cs-CZ" altLang="cs-CZ" sz="2400" b="1" dirty="0"/>
              <a:t>výše zásoby (objemu) </a:t>
            </a:r>
            <a:r>
              <a:rPr lang="cs-CZ" altLang="cs-CZ" sz="2400" dirty="0"/>
              <a:t>stromů od zvolené registrační hranice na tzv. kontrolní jednotce (</a:t>
            </a:r>
            <a:r>
              <a:rPr lang="cs-CZ" altLang="cs-CZ" sz="2400" dirty="0" err="1"/>
              <a:t>zpr</a:t>
            </a:r>
            <a:r>
              <a:rPr lang="cs-CZ" altLang="cs-CZ" sz="2400" dirty="0"/>
              <a:t>. porost nebo dílec)</a:t>
            </a:r>
          </a:p>
          <a:p>
            <a:pPr marL="385763" indent="-385763">
              <a:buFontTx/>
              <a:buAutoNum type="arabicPeriod"/>
            </a:pPr>
            <a:r>
              <a:rPr lang="cs-CZ" altLang="cs-CZ" sz="2400" b="1" dirty="0"/>
              <a:t>Význam</a:t>
            </a:r>
            <a:r>
              <a:rPr lang="cs-CZ" altLang="cs-CZ" sz="2400" dirty="0"/>
              <a:t> pro stanovení přírůstu: </a:t>
            </a:r>
          </a:p>
          <a:p>
            <a:pPr marL="385763" indent="-385763">
              <a:buFontTx/>
              <a:buNone/>
            </a:pPr>
            <a:r>
              <a:rPr lang="cs-CZ" altLang="cs-CZ" sz="2400" dirty="0"/>
              <a:t>	</a:t>
            </a:r>
          </a:p>
          <a:p>
            <a:pPr marL="385763" indent="-385763">
              <a:buFontTx/>
              <a:buNone/>
            </a:pPr>
            <a:r>
              <a:rPr lang="cs-CZ" altLang="cs-CZ" sz="2000" dirty="0"/>
              <a:t>CBP = (V2 – V1 + T)/n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880BC75-7DBC-96BE-A5B5-FFA5B6E18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350" y="1822450"/>
            <a:ext cx="7183438" cy="908050"/>
          </a:xfrm>
        </p:spPr>
        <p:txBody>
          <a:bodyPr>
            <a:normAutofit fontScale="70000" lnSpcReduction="20000"/>
          </a:bodyPr>
          <a:lstStyle/>
          <a:p>
            <a:pPr marL="0" indent="0">
              <a:buFontTx/>
              <a:buNone/>
              <a:defRPr/>
            </a:pPr>
            <a:r>
              <a:rPr lang="cs-CZ" altLang="cs-CZ" dirty="0"/>
              <a:t>Měření všech tlouštěk v porostu ve výčetní výšce a jejich zařazení do definovaných tloušťkových stupňů. Obvykle se používají 2- nebo 4-cm tloušťkové stupně.</a:t>
            </a:r>
          </a:p>
          <a:p>
            <a:pPr marL="0" indent="0">
              <a:buFontTx/>
              <a:buNone/>
              <a:defRPr/>
            </a:pPr>
            <a:endParaRPr lang="cs-CZ" dirty="0"/>
          </a:p>
        </p:txBody>
      </p:sp>
      <p:sp>
        <p:nvSpPr>
          <p:cNvPr id="32771" name="Nadpis 1">
            <a:extLst>
              <a:ext uri="{FF2B5EF4-FFF2-40B4-BE49-F238E27FC236}">
                <a16:creationId xmlns:a16="http://schemas.microsoft.com/office/drawing/2014/main" id="{84CD30EB-697B-FFAD-1047-30B0DF34E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Průměrkování naplno</a:t>
            </a:r>
            <a:br>
              <a:rPr lang="cs-CZ" altLang="cs-CZ"/>
            </a:br>
            <a:r>
              <a:rPr lang="cs-CZ" altLang="cs-CZ" sz="2100"/>
              <a:t>opakování z dendrometrie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46BF1AC3-D479-A6C4-6662-D316D0EA4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2924175"/>
            <a:ext cx="531495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cs typeface="Times New Roman" panose="02020603050405020304" pitchFamily="18" charset="0"/>
              </a:rPr>
              <a:t>Hlavní zásady</a:t>
            </a:r>
            <a:r>
              <a:rPr lang="cs-CZ" altLang="cs-CZ" sz="1800"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800">
                <a:cs typeface="Times New Roman" panose="02020603050405020304" pitchFamily="18" charset="0"/>
              </a:rPr>
              <a:t>dodržovat správný postup měření průměrkou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800">
                <a:cs typeface="Times New Roman" panose="02020603050405020304" pitchFamily="18" charset="0"/>
              </a:rPr>
              <a:t>značit změřené stromy proti směru postupu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800">
                <a:cs typeface="Times New Roman" panose="02020603050405020304" pitchFamily="18" charset="0"/>
              </a:rPr>
              <a:t>na 2 – 3 měřiče jeden zapisovatel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800">
                <a:cs typeface="Times New Roman" panose="02020603050405020304" pitchFamily="18" charset="0"/>
              </a:rPr>
              <a:t>směr měření průměrkou střídat (minimalizace chyby způsobené nepravidelným tvarem kmenů)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FBEDE57-F84F-C273-C5F7-E7B8650F9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1367780"/>
            <a:ext cx="6735763" cy="712787"/>
          </a:xfrm>
        </p:spPr>
        <p:txBody>
          <a:bodyPr>
            <a:normAutofit fontScale="62500" lnSpcReduction="20000"/>
          </a:bodyPr>
          <a:lstStyle/>
          <a:p>
            <a:pPr marL="0" indent="0">
              <a:buFontTx/>
              <a:buNone/>
              <a:defRPr/>
            </a:pPr>
            <a:r>
              <a:rPr lang="cs-CZ" b="1" dirty="0"/>
              <a:t>Metoda objemových tabulek </a:t>
            </a:r>
            <a:r>
              <a:rPr lang="cs-CZ" dirty="0"/>
              <a:t>- v</a:t>
            </a:r>
            <a:r>
              <a:rPr lang="cs-CZ" altLang="cs-CZ" dirty="0"/>
              <a:t>yjadřuje objem stromu jako funkci jedné nebo více snadno měřitelných veličin</a:t>
            </a:r>
            <a:r>
              <a:rPr lang="cs-CZ" dirty="0"/>
              <a:t> </a:t>
            </a:r>
          </a:p>
        </p:txBody>
      </p:sp>
      <p:sp>
        <p:nvSpPr>
          <p:cNvPr id="33795" name="Nadpis 1">
            <a:extLst>
              <a:ext uri="{FF2B5EF4-FFF2-40B4-BE49-F238E27FC236}">
                <a16:creationId xmlns:a16="http://schemas.microsoft.com/office/drawing/2014/main" id="{46D43876-064C-0C8F-A3F9-88E156E1A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7886700" cy="993775"/>
          </a:xfrm>
        </p:spPr>
        <p:txBody>
          <a:bodyPr/>
          <a:lstStyle/>
          <a:p>
            <a:r>
              <a:rPr lang="cs-CZ" altLang="cs-CZ" b="1" dirty="0"/>
              <a:t>Zjištění zásoby</a:t>
            </a:r>
            <a:br>
              <a:rPr lang="cs-CZ" altLang="cs-CZ" dirty="0"/>
            </a:br>
            <a:r>
              <a:rPr lang="cs-CZ" altLang="cs-CZ" sz="2100" dirty="0"/>
              <a:t>opakování z dendrometrie</a:t>
            </a:r>
          </a:p>
        </p:txBody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0788FF92-16F6-10B9-CE47-A5726505FB1D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259632" y="2261245"/>
            <a:ext cx="473392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361950" indent="-3619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folHlink"/>
              </a:buClr>
              <a:buSzPct val="65000"/>
              <a:buFont typeface="Wingdings" panose="05000000000000000000" pitchFamily="2" charset="2"/>
              <a:buNone/>
            </a:pPr>
            <a:r>
              <a:rPr lang="cs-CZ" altLang="cs-CZ" sz="1500" dirty="0">
                <a:solidFill>
                  <a:srgbClr val="000000"/>
                </a:solidFill>
              </a:rPr>
              <a:t>Praktický postup :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500" b="1" dirty="0">
                <a:solidFill>
                  <a:srgbClr val="000000"/>
                </a:solidFill>
              </a:rPr>
              <a:t>zjištění počtu tlouštěk</a:t>
            </a:r>
            <a:r>
              <a:rPr lang="cs-CZ" altLang="cs-CZ" sz="1500" dirty="0">
                <a:solidFill>
                  <a:srgbClr val="000000"/>
                </a:solidFill>
              </a:rPr>
              <a:t> v jednotlivých tloušťkových stupních – průměrkování naplno nebo zkusné plochy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500" dirty="0">
                <a:solidFill>
                  <a:srgbClr val="000000"/>
                </a:solidFill>
              </a:rPr>
              <a:t>pro každý tloušťkový stupeň </a:t>
            </a:r>
            <a:r>
              <a:rPr lang="cs-CZ" altLang="cs-CZ" sz="1500" b="1" dirty="0">
                <a:solidFill>
                  <a:srgbClr val="000000"/>
                </a:solidFill>
              </a:rPr>
              <a:t>naměříme výšky</a:t>
            </a:r>
            <a:r>
              <a:rPr lang="cs-CZ" altLang="cs-CZ" sz="1500" dirty="0">
                <a:solidFill>
                  <a:srgbClr val="000000"/>
                </a:solidFill>
              </a:rPr>
              <a:t> (pro středové 4-6 výšek, pro okrajové 1- 3 výšky)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500" dirty="0">
                <a:solidFill>
                  <a:srgbClr val="000000"/>
                </a:solidFill>
              </a:rPr>
              <a:t>sestrojení </a:t>
            </a:r>
            <a:r>
              <a:rPr lang="cs-CZ" altLang="cs-CZ" sz="1500" b="1" dirty="0">
                <a:solidFill>
                  <a:srgbClr val="000000"/>
                </a:solidFill>
              </a:rPr>
              <a:t>výškové funkce</a:t>
            </a:r>
            <a:r>
              <a:rPr lang="cs-CZ" altLang="cs-CZ" sz="1500" dirty="0">
                <a:solidFill>
                  <a:srgbClr val="000000"/>
                </a:solidFill>
              </a:rPr>
              <a:t> a určení </a:t>
            </a:r>
            <a:r>
              <a:rPr lang="cs-CZ" altLang="cs-CZ" sz="1500" b="1" dirty="0">
                <a:solidFill>
                  <a:srgbClr val="000000"/>
                </a:solidFill>
              </a:rPr>
              <a:t>vyrovnaných výšek</a:t>
            </a:r>
            <a:r>
              <a:rPr lang="cs-CZ" altLang="cs-CZ" sz="1500" dirty="0">
                <a:solidFill>
                  <a:srgbClr val="000000"/>
                </a:solidFill>
              </a:rPr>
              <a:t> (výpočtem nebo graficky)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500" dirty="0">
                <a:solidFill>
                  <a:srgbClr val="000000"/>
                </a:solidFill>
              </a:rPr>
              <a:t>pomocí středů tloušťkových stupňů a vyrovnaných výšek určíme pomocí objemových tabulek </a:t>
            </a:r>
            <a:r>
              <a:rPr lang="cs-CZ" altLang="cs-CZ" sz="1500" b="1" dirty="0">
                <a:solidFill>
                  <a:srgbClr val="000000"/>
                </a:solidFill>
              </a:rPr>
              <a:t>objem jednoho kmene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500" dirty="0">
                <a:solidFill>
                  <a:srgbClr val="000000"/>
                </a:solidFill>
              </a:rPr>
              <a:t>vynásobením počtu stromů a objemu jednoho kmene získáme </a:t>
            </a:r>
            <a:r>
              <a:rPr lang="cs-CZ" altLang="cs-CZ" sz="1500" b="1" dirty="0">
                <a:solidFill>
                  <a:srgbClr val="000000"/>
                </a:solidFill>
              </a:rPr>
              <a:t>objem pro dřevinu</a:t>
            </a:r>
            <a:r>
              <a:rPr lang="cs-CZ" altLang="cs-CZ" sz="1500" dirty="0">
                <a:solidFill>
                  <a:srgbClr val="000000"/>
                </a:solidFill>
              </a:rPr>
              <a:t>, sečtením pro dřeviny </a:t>
            </a:r>
            <a:r>
              <a:rPr lang="cs-CZ" altLang="cs-CZ" sz="1500" b="1" dirty="0">
                <a:solidFill>
                  <a:srgbClr val="000000"/>
                </a:solidFill>
              </a:rPr>
              <a:t>objem pro porost</a:t>
            </a:r>
          </a:p>
        </p:txBody>
      </p:sp>
      <p:pic>
        <p:nvPicPr>
          <p:cNvPr id="33797" name="Obrázek 1">
            <a:extLst>
              <a:ext uri="{FF2B5EF4-FFF2-40B4-BE49-F238E27FC236}">
                <a16:creationId xmlns:a16="http://schemas.microsoft.com/office/drawing/2014/main" id="{BB415A5A-D7D4-64D7-E22E-CC294040F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193924"/>
            <a:ext cx="2432050" cy="34115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</TotalTime>
  <Words>1366</Words>
  <Application>Microsoft Office PowerPoint</Application>
  <PresentationFormat>Předvádění na obrazovce (4:3)</PresentationFormat>
  <Paragraphs>201</Paragraphs>
  <Slides>35</Slides>
  <Notes>3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2" baseType="lpstr">
      <vt:lpstr>Arial</vt:lpstr>
      <vt:lpstr>Calibri</vt:lpstr>
      <vt:lpstr>Cambria Math</vt:lpstr>
      <vt:lpstr>Times New Roman</vt:lpstr>
      <vt:lpstr>Wingdings</vt:lpstr>
      <vt:lpstr>Výchozí návrh</vt:lpstr>
      <vt:lpstr>Rovnice</vt:lpstr>
      <vt:lpstr>Inventarizace a prostorová úprava lesa nepasečného</vt:lpstr>
      <vt:lpstr>Stávající stav v ČR</vt:lpstr>
      <vt:lpstr>Co HÚL ztratí přechodem na nepasečné hospodaření?</vt:lpstr>
      <vt:lpstr>Scénáře chování vlastníka lesa při přechodu na nepasečné hospodaření </vt:lpstr>
      <vt:lpstr>Scénář I</vt:lpstr>
      <vt:lpstr>Scénář II.</vt:lpstr>
      <vt:lpstr>Klasická metoda účel a význam</vt:lpstr>
      <vt:lpstr>Průměrkování naplno opakování z dendrometrie</vt:lpstr>
      <vt:lpstr>Zjištění zásoby opakování z dendrometrie</vt:lpstr>
      <vt:lpstr>Lokální objemové tarify</vt:lpstr>
      <vt:lpstr>Specifika rozdělení nepasečného lesa při klasické metodě</vt:lpstr>
      <vt:lpstr>Výsledek inventarizace nepasečného porostu klasickou metodou</vt:lpstr>
      <vt:lpstr>Vývoj tloušťkové struktury </vt:lpstr>
      <vt:lpstr>Vývoj výčetní základny </vt:lpstr>
      <vt:lpstr>Zastoupení dřevin</vt:lpstr>
      <vt:lpstr>Zjišťování stavu lesa</vt:lpstr>
      <vt:lpstr> Klasická kontrolní metoda – výhody a nevýhody</vt:lpstr>
      <vt:lpstr>Inventarizace pomocí trvalých inventarizačních ploch</vt:lpstr>
      <vt:lpstr>Prezentace aplikace PowerPoint</vt:lpstr>
      <vt:lpstr>Prezentace aplikace PowerPoint</vt:lpstr>
      <vt:lpstr>Design inventarizační lokality</vt:lpstr>
      <vt:lpstr>Design inventarizační plochy</vt:lpstr>
      <vt:lpstr>Inventarizační plocha</vt:lpstr>
      <vt:lpstr>Technologie</vt:lpstr>
      <vt:lpstr>Postup měření na inventarizační ploše</vt:lpstr>
      <vt:lpstr>Výsledek terénního měření</vt:lpstr>
      <vt:lpstr>Výsledek inventarizace pro porostní skupiny</vt:lpstr>
      <vt:lpstr>Specifika rozdělení nepasečného lesa při metodě trvalých inventarizačních ploch</vt:lpstr>
      <vt:lpstr>Hospodářská skupina</vt:lpstr>
      <vt:lpstr>Prezentace aplikace PowerPoint</vt:lpstr>
      <vt:lpstr>Lesnická mapa</vt:lpstr>
      <vt:lpstr>Prezentace aplikace PowerPoint</vt:lpstr>
      <vt:lpstr>Prezentace aplikace PowerPoint</vt:lpstr>
      <vt:lpstr> Metoda TIP– výhody a nevýhody</vt:lpstr>
      <vt:lpstr>Děkuji za pozornost</vt:lpstr>
    </vt:vector>
  </TitlesOfParts>
  <Company>MZLU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PROSTOROVÁ ÚPRAVA LESA</dc:title>
  <dc:creator>Michal Kneifl</dc:creator>
  <cp:lastModifiedBy>Autor</cp:lastModifiedBy>
  <cp:revision>50</cp:revision>
  <dcterms:created xsi:type="dcterms:W3CDTF">2007-03-11T17:56:04Z</dcterms:created>
  <dcterms:modified xsi:type="dcterms:W3CDTF">2026-03-02T13:47:03Z</dcterms:modified>
</cp:coreProperties>
</file>